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32"/>
  </p:notesMasterIdLst>
  <p:handoutMasterIdLst>
    <p:handoutMasterId r:id="rId33"/>
  </p:handoutMasterIdLst>
  <p:sldIdLst>
    <p:sldId id="256" r:id="rId2"/>
    <p:sldId id="310" r:id="rId3"/>
    <p:sldId id="291" r:id="rId4"/>
    <p:sldId id="259" r:id="rId5"/>
    <p:sldId id="294" r:id="rId6"/>
    <p:sldId id="262" r:id="rId7"/>
    <p:sldId id="269" r:id="rId8"/>
    <p:sldId id="270" r:id="rId9"/>
    <p:sldId id="286" r:id="rId10"/>
    <p:sldId id="309" r:id="rId11"/>
    <p:sldId id="264" r:id="rId12"/>
    <p:sldId id="265" r:id="rId13"/>
    <p:sldId id="271" r:id="rId14"/>
    <p:sldId id="277" r:id="rId15"/>
    <p:sldId id="298" r:id="rId16"/>
    <p:sldId id="312" r:id="rId17"/>
    <p:sldId id="299" r:id="rId18"/>
    <p:sldId id="313" r:id="rId19"/>
    <p:sldId id="311" r:id="rId20"/>
    <p:sldId id="303" r:id="rId21"/>
    <p:sldId id="280" r:id="rId22"/>
    <p:sldId id="281" r:id="rId23"/>
    <p:sldId id="302" r:id="rId24"/>
    <p:sldId id="282" r:id="rId25"/>
    <p:sldId id="306" r:id="rId26"/>
    <p:sldId id="307" r:id="rId27"/>
    <p:sldId id="289" r:id="rId28"/>
    <p:sldId id="283" r:id="rId29"/>
    <p:sldId id="284" r:id="rId30"/>
    <p:sldId id="287" r:id="rId31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0602"/>
    <a:srgbClr val="7E26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밝은 스타일 1 - 강조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06799F8-075E-4A3A-A7F6-7FBC6576F1A4}" styleName="테마 스타일 2 - 강조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테마 스타일 2 - 강조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보통 스타일 3 - 강조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38B1855-1B75-4FBE-930C-398BA8C253C6}" styleName="테마 스타일 2 - 강조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테마 스타일 2 - 강조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테마 스타일 2 - 강조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테마 스타일 2 - 강조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89" autoAdjust="0"/>
    <p:restoredTop sz="94660"/>
  </p:normalViewPr>
  <p:slideViewPr>
    <p:cSldViewPr>
      <p:cViewPr varScale="1">
        <p:scale>
          <a:sx n="86" d="100"/>
          <a:sy n="86" d="100"/>
        </p:scale>
        <p:origin x="-17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706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ko-KR" altLang="en-US" dirty="0" smtClean="0"/>
              <a:t>하노이한국국제학교 </a:t>
            </a:r>
            <a:r>
              <a:rPr lang="ko-KR" altLang="en-US" dirty="0" err="1" smtClean="0"/>
              <a:t>진로부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altLang="ko-KR" dirty="0" smtClean="0"/>
              <a:t>2013.09.10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28C1D3-76B4-45AC-959F-A218469ACD4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81641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58F5CD-8AB9-4704-B7E8-35720FCC19F6}" type="datetimeFigureOut">
              <a:rPr lang="ko-KR" altLang="en-US" smtClean="0"/>
              <a:pPr/>
              <a:t>2015-03-20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ADF89C-B15F-4FDE-90F5-8E210F74D29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3562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ADF89C-B15F-4FDE-90F5-8E210F74D29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ADF89C-B15F-4FDE-90F5-8E210F74D29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42910" y="2571745"/>
            <a:ext cx="7772400" cy="1000133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00100" y="3929066"/>
            <a:ext cx="7129490" cy="1143008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72264" y="6356350"/>
            <a:ext cx="2133600" cy="365125"/>
          </a:xfrm>
        </p:spPr>
        <p:txBody>
          <a:bodyPr/>
          <a:lstStyle>
            <a:lvl1pPr algn="r">
              <a:defRPr/>
            </a:lvl1pPr>
          </a:lstStyle>
          <a:p>
            <a:fld id="{BE60EBDC-EFEF-439F-8393-E3C263369357}" type="datetimeFigureOut">
              <a:rPr lang="ko-KR" altLang="en-US" smtClean="0"/>
              <a:pPr/>
              <a:t>2015-03-20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28596" y="6356351"/>
            <a:ext cx="2214578" cy="365125"/>
          </a:xfrm>
        </p:spPr>
        <p:txBody>
          <a:bodyPr/>
          <a:lstStyle>
            <a:lvl1pPr algn="l"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438532" y="635635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B135C539-3006-462A-802B-C67AB63DB25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2" name="직선 연결선 11"/>
          <p:cNvCxnSpPr/>
          <p:nvPr/>
        </p:nvCxnSpPr>
        <p:spPr>
          <a:xfrm>
            <a:off x="1285852" y="3643314"/>
            <a:ext cx="6500858" cy="1588"/>
          </a:xfrm>
          <a:prstGeom prst="line">
            <a:avLst/>
          </a:prstGeom>
          <a:noFill/>
          <a:ln w="38100" cap="rnd" cmpd="sng" algn="ctr">
            <a:solidFill>
              <a:schemeClr val="tx2">
                <a:shade val="75000"/>
              </a:scheme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115328" cy="4525963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0EBDC-EFEF-439F-8393-E3C263369357}" type="datetimeFigureOut">
              <a:rPr lang="ko-KR" altLang="en-US" smtClean="0"/>
              <a:pPr/>
              <a:t>2015-03-20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C539-3006-462A-802B-C67AB63DB25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72330" y="785795"/>
            <a:ext cx="928694" cy="5494340"/>
          </a:xfrm>
        </p:spPr>
        <p:txBody>
          <a:bodyPr vert="eaVert"/>
          <a:lstStyle>
            <a:lvl1pPr algn="ctr"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00034" y="1071546"/>
            <a:ext cx="6472254" cy="5143538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0EBDC-EFEF-439F-8393-E3C263369357}" type="datetimeFigureOut">
              <a:rPr lang="ko-KR" altLang="en-US" smtClean="0"/>
              <a:pPr/>
              <a:t>2015-03-20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C539-3006-462A-802B-C67AB63DB25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6829444" cy="928686"/>
          </a:xfrm>
        </p:spPr>
        <p:txBody>
          <a:bodyPr/>
          <a:lstStyle>
            <a:lvl1pPr>
              <a:defRPr sz="400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0EBDC-EFEF-439F-8393-E3C263369357}" type="datetimeFigureOut">
              <a:rPr lang="ko-KR" altLang="en-US" smtClean="0"/>
              <a:pPr/>
              <a:t>2015-03-20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C539-3006-462A-802B-C67AB63DB25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500034" y="1357298"/>
            <a:ext cx="6786610" cy="1588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3786190"/>
            <a:ext cx="8286808" cy="857256"/>
          </a:xfrm>
        </p:spPr>
        <p:txBody>
          <a:bodyPr anchor="ctr"/>
          <a:lstStyle>
            <a:lvl1pPr algn="l">
              <a:defRPr sz="4400" b="1" cap="all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857760"/>
            <a:ext cx="8215370" cy="1214446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0EBDC-EFEF-439F-8393-E3C263369357}" type="datetimeFigureOut">
              <a:rPr lang="ko-KR" altLang="en-US" smtClean="0"/>
              <a:pPr/>
              <a:t>2015-03-20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C539-3006-462A-802B-C67AB63DB25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 flipV="1">
            <a:off x="513495" y="4714884"/>
            <a:ext cx="8201909" cy="29261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428612"/>
            <a:ext cx="822960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0EBDC-EFEF-439F-8393-E3C263369357}" type="datetimeFigureOut">
              <a:rPr lang="ko-KR" altLang="en-US" smtClean="0"/>
              <a:pPr/>
              <a:t>2015-03-20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C539-3006-462A-802B-C67AB63DB25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5354646"/>
            <a:ext cx="4041648" cy="639762"/>
          </a:xfrm>
          <a:prstGeom prst="roundRect">
            <a:avLst>
              <a:gd name="adj" fmla="val 0"/>
            </a:avLst>
          </a:prstGeom>
          <a:noFill/>
          <a:ln w="19050">
            <a:noFill/>
            <a:prstDash val="sysDot"/>
          </a:ln>
          <a:scene3d>
            <a:camera prst="orthographicFront"/>
            <a:lightRig rig="threePt" dir="t"/>
          </a:scene3d>
          <a:sp3d>
            <a:contourClr>
              <a:schemeClr val="tx2"/>
            </a:contourClr>
          </a:sp3d>
        </p:spPr>
        <p:txBody>
          <a:bodyPr anchor="ctr"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 b="1"/>
            </a:lvl2pPr>
            <a:lvl3pPr marL="914400" indent="0" algn="ctr">
              <a:buNone/>
              <a:defRPr sz="1800" b="1"/>
            </a:lvl3pPr>
            <a:lvl4pPr marL="1371600" indent="0" algn="ctr">
              <a:buNone/>
              <a:defRPr sz="1600" b="1"/>
            </a:lvl4pPr>
            <a:lvl5pPr marL="1828800" indent="0" algn="ctr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0034" y="1571612"/>
            <a:ext cx="4040188" cy="378621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87860" y="5357826"/>
            <a:ext cx="4041648" cy="639762"/>
          </a:xfrm>
          <a:prstGeom prst="roundRect">
            <a:avLst>
              <a:gd name="adj" fmla="val 0"/>
            </a:avLst>
          </a:prstGeom>
          <a:noFill/>
          <a:ln w="19050">
            <a:noFill/>
            <a:prstDash val="sysDot"/>
          </a:ln>
          <a:scene3d>
            <a:camera prst="orthographicFront"/>
            <a:lightRig rig="threePt" dir="t"/>
          </a:scene3d>
          <a:sp3d>
            <a:contourClr>
              <a:schemeClr val="tx2"/>
            </a:contourClr>
          </a:sp3d>
        </p:spPr>
        <p:txBody>
          <a:bodyPr anchor="ctr"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 b="1"/>
            </a:lvl2pPr>
            <a:lvl3pPr marL="914400" indent="0" algn="ctr">
              <a:buNone/>
              <a:defRPr sz="1800" b="1"/>
            </a:lvl3pPr>
            <a:lvl4pPr marL="1371600" indent="0" algn="ctr">
              <a:buNone/>
              <a:defRPr sz="1600" b="1"/>
            </a:lvl4pPr>
            <a:lvl5pPr marL="1828800" indent="0" algn="ctr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87860" y="1571612"/>
            <a:ext cx="4041775" cy="378621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0EBDC-EFEF-439F-8393-E3C263369357}" type="datetimeFigureOut">
              <a:rPr lang="ko-KR" altLang="en-US" smtClean="0"/>
              <a:pPr/>
              <a:t>2015-03-20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C539-3006-462A-802B-C67AB63DB25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500034" y="6215082"/>
            <a:ext cx="8143932" cy="1588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0EBDC-EFEF-439F-8393-E3C263369357}" type="datetimeFigureOut">
              <a:rPr lang="ko-KR" altLang="en-US" smtClean="0"/>
              <a:pPr/>
              <a:t>2015-03-20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C539-3006-462A-802B-C67AB63DB25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0EBDC-EFEF-439F-8393-E3C263369357}" type="datetimeFigureOut">
              <a:rPr lang="ko-KR" altLang="en-US" smtClean="0"/>
              <a:pPr/>
              <a:t>2015-03-20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C539-3006-462A-802B-C67AB63DB25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0034" y="1357299"/>
            <a:ext cx="7572428" cy="3643339"/>
          </a:xfrm>
        </p:spPr>
        <p:txBody>
          <a:bodyPr/>
          <a:lstStyle>
            <a:lvl1pPr>
              <a:defRPr sz="24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7643866" cy="642942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2114" y="5072074"/>
            <a:ext cx="8151852" cy="105409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0EBDC-EFEF-439F-8393-E3C263369357}" type="datetimeFigureOut">
              <a:rPr lang="ko-KR" altLang="en-US" smtClean="0"/>
              <a:pPr/>
              <a:t>2015-03-20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C539-3006-462A-802B-C67AB63DB25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9" name="직선 연결선 8"/>
          <p:cNvCxnSpPr/>
          <p:nvPr/>
        </p:nvCxnSpPr>
        <p:spPr>
          <a:xfrm>
            <a:off x="500034" y="1214422"/>
            <a:ext cx="7572428" cy="1588"/>
          </a:xfrm>
          <a:prstGeom prst="line">
            <a:avLst/>
          </a:prstGeom>
          <a:noFill/>
          <a:ln w="38100" cap="rnd" cmpd="sng" algn="ctr">
            <a:solidFill>
              <a:srgbClr val="FBFEC6">
                <a:shade val="75000"/>
              </a:srgbClr>
            </a:solidFill>
            <a:prstDash val="sysDot"/>
          </a:ln>
          <a:effectLst>
            <a:outerShdw blurRad="50800" dist="25400" dir="2400000" algn="tl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43042" y="428604"/>
            <a:ext cx="4500594" cy="566738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500298" y="5500702"/>
            <a:ext cx="5214974" cy="714380"/>
          </a:xfrm>
        </p:spPr>
        <p:txBody>
          <a:bodyPr/>
          <a:lstStyle>
            <a:lvl1pPr marL="0" indent="0" algn="l">
              <a:buNone/>
              <a:defRPr sz="1400"/>
            </a:lvl1pPr>
            <a:lvl2pPr marL="457200" indent="0" algn="l">
              <a:buNone/>
              <a:defRPr sz="1200"/>
            </a:lvl2pPr>
            <a:lvl3pPr marL="914400" indent="0" algn="l">
              <a:buNone/>
              <a:defRPr sz="1000"/>
            </a:lvl3pPr>
            <a:lvl4pPr marL="1371600" indent="0" algn="l">
              <a:buNone/>
              <a:defRPr sz="900"/>
            </a:lvl4pPr>
            <a:lvl5pPr marL="1828800" indent="0" algn="l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0EBDC-EFEF-439F-8393-E3C263369357}" type="datetimeFigureOut">
              <a:rPr lang="ko-KR" altLang="en-US" smtClean="0"/>
              <a:pPr/>
              <a:t>2015-03-20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5C539-3006-462A-802B-C67AB63DB255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2" name="그림 개체 틀 11"/>
          <p:cNvSpPr>
            <a:spLocks noGrp="1"/>
          </p:cNvSpPr>
          <p:nvPr>
            <p:ph type="pic" sz="quarter" idx="1"/>
          </p:nvPr>
        </p:nvSpPr>
        <p:spPr>
          <a:xfrm>
            <a:off x="1785918" y="1000108"/>
            <a:ext cx="5857875" cy="4429125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bg2">
              <a:shade val="50000"/>
            </a:schemeClr>
          </a:solidFill>
          <a:ln w="76200">
            <a:solidFill>
              <a:schemeClr val="bg2">
                <a:tint val="60000"/>
              </a:schemeClr>
            </a:solidFill>
          </a:ln>
        </p:spPr>
        <p:txBody>
          <a:bodyPr/>
          <a:lstStyle/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6829444" cy="857248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85804" y="1500174"/>
            <a:ext cx="8229600" cy="462599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572264" y="6357958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fld id="{BE60EBDC-EFEF-439F-8393-E3C263369357}" type="datetimeFigureOut">
              <a:rPr lang="ko-KR" altLang="en-US" smtClean="0"/>
              <a:pPr/>
              <a:t>2015-03-20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61954" y="6356351"/>
            <a:ext cx="2681286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143372" y="6356351"/>
            <a:ext cx="1114404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fld id="{B135C539-3006-462A-802B-C67AB63DB25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1" hangingPunct="1">
        <a:spcBef>
          <a:spcPct val="0"/>
        </a:spcBef>
        <a:buNone/>
        <a:defRPr kumimoji="0" sz="4000" b="0" kern="1200"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5400000" scaled="1"/>
            <a:tileRect/>
          </a:gradFill>
          <a:effectLst>
            <a:innerShdw blurRad="50800" dist="50800" dir="13500000">
              <a:srgbClr val="000000">
                <a:alpha val="80000"/>
              </a:srgbClr>
            </a:innerShdw>
          </a:effectLst>
          <a:latin typeface="+mj-ea"/>
          <a:ea typeface="+mj-ea"/>
          <a:cs typeface="HY견고딕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Clr>
          <a:schemeClr val="accent2"/>
        </a:buClr>
        <a:buFont typeface="Wingdings 2"/>
        <a:buChar char="õ"/>
        <a:defRPr kumimoji="0" sz="3200" kern="1200">
          <a:solidFill>
            <a:schemeClr val="tx1"/>
          </a:solidFill>
          <a:latin typeface="+mn-ea"/>
          <a:ea typeface="+mn-ea"/>
          <a:cs typeface="맑은 고딕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/>
        </a:buClr>
        <a:buSzPct val="90000"/>
        <a:buFont typeface="Wingdings 2"/>
        <a:buChar char="â"/>
        <a:defRPr kumimoji="0" sz="2800" kern="1200">
          <a:solidFill>
            <a:schemeClr val="tx1"/>
          </a:solidFill>
          <a:latin typeface="+mn-ea"/>
          <a:ea typeface="+mn-ea"/>
          <a:cs typeface="맑은 고딕"/>
        </a:defRPr>
      </a:lvl2pPr>
      <a:lvl3pPr marL="1143000" indent="-228600" algn="l" rtl="0" eaLnBrk="1" latinLnBrk="1" hangingPunct="1">
        <a:spcBef>
          <a:spcPct val="20000"/>
        </a:spcBef>
        <a:buClr>
          <a:schemeClr val="accent3"/>
        </a:buClr>
        <a:buSzPct val="85000"/>
        <a:buFont typeface="Wingdings 2"/>
        <a:buChar char="Ý"/>
        <a:defRPr kumimoji="0" sz="2400" kern="1200">
          <a:solidFill>
            <a:schemeClr val="tx1"/>
          </a:solidFill>
          <a:latin typeface="+mn-ea"/>
          <a:ea typeface="+mn-ea"/>
          <a:cs typeface="맑은 고딕"/>
        </a:defRPr>
      </a:lvl3pPr>
      <a:lvl4pPr marL="1600200" indent="-228600" algn="l" rtl="0" eaLnBrk="1" latinLnBrk="1" hangingPunct="1">
        <a:spcBef>
          <a:spcPct val="20000"/>
        </a:spcBef>
        <a:buClr>
          <a:schemeClr val="accent5"/>
        </a:buClr>
        <a:buSzPct val="75000"/>
        <a:buFont typeface="Wingdings 2"/>
        <a:buChar char="×"/>
        <a:defRPr kumimoji="0" sz="2200" kern="1200">
          <a:solidFill>
            <a:schemeClr val="tx1"/>
          </a:solidFill>
          <a:latin typeface="+mn-ea"/>
          <a:ea typeface="+mn-ea"/>
          <a:cs typeface="맑은 고딕"/>
        </a:defRPr>
      </a:lvl4pPr>
      <a:lvl5pPr marL="2057400" indent="-228600" algn="l" rtl="0" eaLnBrk="1" latinLnBrk="1" hangingPunct="1">
        <a:spcBef>
          <a:spcPct val="20000"/>
        </a:spcBef>
        <a:buClr>
          <a:schemeClr val="accent6"/>
        </a:buClr>
        <a:buSzPct val="70000"/>
        <a:buFont typeface="Wingdings 2"/>
        <a:buChar char="Ð"/>
        <a:defRPr kumimoji="0" sz="2000" kern="1200">
          <a:solidFill>
            <a:schemeClr val="tx1"/>
          </a:solidFill>
          <a:latin typeface="+mn-ea"/>
          <a:ea typeface="+mn-ea"/>
          <a:cs typeface="맑은 고딕"/>
        </a:defRPr>
      </a:lvl5pPr>
      <a:lvl6pPr marL="2514600" indent="-228600" algn="l" rtl="0" eaLnBrk="1" latinLnBrk="1" hangingPunct="1">
        <a:spcBef>
          <a:spcPct val="20000"/>
        </a:spcBef>
        <a:buClr>
          <a:schemeClr val="accent4">
            <a:tint val="60000"/>
          </a:schemeClr>
        </a:buClr>
        <a:buSzPct val="60000"/>
        <a:buFont typeface="Wingdings 2"/>
        <a:buChar char="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SzPct val="50000"/>
        <a:buFont typeface="Wingdings 2"/>
        <a:buChar char="Ý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3">
            <a:tint val="60000"/>
          </a:schemeClr>
        </a:buClr>
        <a:buSzPct val="50000"/>
        <a:buFont typeface="Wingdings 2"/>
        <a:buChar char="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accent1">
            <a:tint val="60000"/>
          </a:schemeClr>
        </a:buClr>
        <a:buSzPct val="50000"/>
        <a:buFont typeface="Wingdings 2"/>
        <a:buChar char="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95536" y="908720"/>
            <a:ext cx="8280920" cy="2403648"/>
          </a:xfrm>
        </p:spPr>
        <p:txBody>
          <a:bodyPr>
            <a:normAutofit/>
          </a:bodyPr>
          <a:lstStyle/>
          <a:p>
            <a:pPr algn="l"/>
            <a:r>
              <a:rPr lang="en-US" altLang="ko-KR" sz="6000" b="1" dirty="0" smtClean="0"/>
              <a:t>2016</a:t>
            </a:r>
            <a:r>
              <a:rPr lang="ko-KR" altLang="en-US" sz="6000" b="1" dirty="0" smtClean="0"/>
              <a:t>학년도 </a:t>
            </a:r>
            <a:r>
              <a:rPr lang="en-US" altLang="ko-KR" sz="8000" b="1" dirty="0" smtClean="0"/>
              <a:t/>
            </a:r>
            <a:br>
              <a:rPr lang="en-US" altLang="ko-KR" sz="8000" b="1" dirty="0" smtClean="0"/>
            </a:br>
            <a:r>
              <a:rPr lang="ko-KR" altLang="en-US" sz="8000" b="1" dirty="0" smtClean="0"/>
              <a:t>대학진학 설명회</a:t>
            </a:r>
            <a:endParaRPr lang="ko-KR" altLang="en-US" sz="8000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4797152"/>
            <a:ext cx="6912768" cy="936104"/>
          </a:xfrm>
        </p:spPr>
        <p:txBody>
          <a:bodyPr>
            <a:noAutofit/>
          </a:bodyPr>
          <a:lstStyle/>
          <a:p>
            <a:pPr algn="ctr"/>
            <a:r>
              <a:rPr lang="ko-KR" altLang="en-US" sz="3600" b="1" dirty="0" smtClean="0">
                <a:latin typeface="HY중고딕" pitchFamily="18" charset="-127"/>
                <a:ea typeface="HY중고딕" pitchFamily="18" charset="-127"/>
              </a:rPr>
              <a:t>소주</a:t>
            </a:r>
            <a:r>
              <a:rPr lang="ko-KR" altLang="en-US" sz="3600" b="1" dirty="0" smtClean="0">
                <a:solidFill>
                  <a:schemeClr val="tx1"/>
                </a:solidFill>
                <a:latin typeface="HY중고딕" pitchFamily="18" charset="-127"/>
                <a:ea typeface="HY중고딕" pitchFamily="18" charset="-127"/>
              </a:rPr>
              <a:t>한국 학교</a:t>
            </a:r>
            <a:endParaRPr lang="ko-KR" altLang="en-US" sz="3600" b="1" dirty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각</a:t>
            </a:r>
            <a:r>
              <a:rPr lang="en-US" altLang="ko-KR" dirty="0" smtClean="0"/>
              <a:t> </a:t>
            </a:r>
            <a:r>
              <a:rPr lang="ko-KR" altLang="en-US" dirty="0" smtClean="0"/>
              <a:t>대학별 전형 방법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556792"/>
            <a:ext cx="8568952" cy="4608512"/>
          </a:xfrm>
        </p:spPr>
        <p:txBody>
          <a:bodyPr>
            <a:normAutofit fontScale="70000" lnSpcReduction="20000"/>
          </a:bodyPr>
          <a:lstStyle/>
          <a:p>
            <a:r>
              <a:rPr lang="en-US" altLang="ko-KR" sz="2000" dirty="0" smtClean="0"/>
              <a:t> </a:t>
            </a:r>
            <a:r>
              <a:rPr lang="ko-KR" altLang="en-US" sz="2000" dirty="0" smtClean="0">
                <a:solidFill>
                  <a:srgbClr val="FFFF00"/>
                </a:solidFill>
              </a:rPr>
              <a:t>서류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(</a:t>
            </a:r>
            <a:r>
              <a:rPr lang="ko-KR" altLang="en-US" sz="2000" dirty="0" err="1" smtClean="0"/>
              <a:t>생기부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추천서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자기 소개서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각종 서류 </a:t>
            </a:r>
            <a:r>
              <a:rPr lang="en-US" altLang="ko-KR" sz="2000" dirty="0" smtClean="0"/>
              <a:t>)+</a:t>
            </a:r>
            <a:r>
              <a:rPr lang="ko-KR" altLang="en-US" sz="2000" dirty="0" smtClean="0"/>
              <a:t>면접 </a:t>
            </a:r>
            <a:r>
              <a:rPr lang="en-US" altLang="ko-KR" sz="2000" dirty="0" smtClean="0"/>
              <a:t> </a:t>
            </a:r>
          </a:p>
          <a:p>
            <a:pPr>
              <a:buNone/>
            </a:pPr>
            <a:r>
              <a:rPr lang="en-US" altLang="ko-KR" sz="2000" dirty="0" smtClean="0"/>
              <a:t>       </a:t>
            </a:r>
            <a:r>
              <a:rPr lang="ko-KR" altLang="en-US" sz="2000" dirty="0" smtClean="0"/>
              <a:t>서울대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연세대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고려대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인문</a:t>
            </a:r>
            <a:r>
              <a:rPr lang="en-US" altLang="ko-KR" sz="2000" dirty="0" smtClean="0"/>
              <a:t>) , </a:t>
            </a:r>
            <a:r>
              <a:rPr lang="ko-KR" altLang="en-US" sz="2000" dirty="0" smtClean="0"/>
              <a:t>서강대</a:t>
            </a:r>
            <a:endParaRPr lang="en-US" altLang="ko-KR" sz="2000" dirty="0" smtClean="0"/>
          </a:p>
          <a:p>
            <a:r>
              <a:rPr lang="en-US" altLang="ko-KR" sz="2000" dirty="0" smtClean="0"/>
              <a:t> </a:t>
            </a:r>
            <a:r>
              <a:rPr lang="ko-KR" altLang="en-US" sz="2000" dirty="0" smtClean="0">
                <a:solidFill>
                  <a:srgbClr val="FFFF00"/>
                </a:solidFill>
              </a:rPr>
              <a:t>지필 </a:t>
            </a:r>
            <a:r>
              <a:rPr lang="en-US" altLang="ko-KR" sz="2000" dirty="0" smtClean="0">
                <a:solidFill>
                  <a:srgbClr val="FFFF00"/>
                </a:solidFill>
              </a:rPr>
              <a:t>+ </a:t>
            </a:r>
            <a:r>
              <a:rPr lang="ko-KR" altLang="en-US" sz="2000" dirty="0" smtClean="0">
                <a:solidFill>
                  <a:srgbClr val="FFFF00"/>
                </a:solidFill>
              </a:rPr>
              <a:t>서류 </a:t>
            </a:r>
            <a:endParaRPr lang="en-US" altLang="ko-KR" sz="20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altLang="ko-KR" sz="2000" dirty="0" smtClean="0"/>
              <a:t>       </a:t>
            </a:r>
            <a:r>
              <a:rPr lang="ko-KR" altLang="en-US" sz="2000" dirty="0" smtClean="0"/>
              <a:t>고려대 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인문 </a:t>
            </a:r>
            <a:r>
              <a:rPr lang="en-US" altLang="ko-KR" sz="2000" dirty="0" smtClean="0"/>
              <a:t>: 1</a:t>
            </a:r>
            <a:r>
              <a:rPr lang="ko-KR" altLang="en-US" sz="2000" dirty="0" smtClean="0"/>
              <a:t>단계 서류 </a:t>
            </a:r>
            <a:r>
              <a:rPr lang="en-US" altLang="ko-KR" sz="2000" dirty="0" smtClean="0"/>
              <a:t>70%   2</a:t>
            </a:r>
            <a:r>
              <a:rPr lang="ko-KR" altLang="en-US" sz="2000" dirty="0" smtClean="0"/>
              <a:t>단계  면접 </a:t>
            </a:r>
            <a:r>
              <a:rPr lang="en-US" altLang="ko-KR" sz="2000" dirty="0" smtClean="0"/>
              <a:t>30%</a:t>
            </a:r>
          </a:p>
          <a:p>
            <a:pPr>
              <a:buNone/>
            </a:pPr>
            <a:r>
              <a:rPr lang="en-US" altLang="ko-KR" sz="2000" dirty="0" smtClean="0"/>
              <a:t>                  </a:t>
            </a:r>
            <a:r>
              <a:rPr lang="ko-KR" altLang="en-US" sz="2000" dirty="0" smtClean="0"/>
              <a:t>자연</a:t>
            </a:r>
            <a:r>
              <a:rPr lang="en-US" altLang="ko-KR" sz="2000" dirty="0" smtClean="0"/>
              <a:t> : 1</a:t>
            </a:r>
            <a:r>
              <a:rPr lang="ko-KR" altLang="en-US" sz="2000" dirty="0" smtClean="0"/>
              <a:t>단계 서류 </a:t>
            </a:r>
            <a:r>
              <a:rPr lang="en-US" altLang="ko-KR" sz="2000" dirty="0" smtClean="0"/>
              <a:t>60%  2</a:t>
            </a:r>
            <a:r>
              <a:rPr lang="ko-KR" altLang="en-US" sz="2000" dirty="0" smtClean="0"/>
              <a:t>단계  필기 수학</a:t>
            </a:r>
            <a:r>
              <a:rPr lang="en-US" altLang="ko-KR" sz="2000" dirty="0" smtClean="0"/>
              <a:t>( 30%) + </a:t>
            </a:r>
            <a:r>
              <a:rPr lang="ko-KR" altLang="en-US" sz="2000" dirty="0" smtClean="0"/>
              <a:t>면접 </a:t>
            </a:r>
            <a:r>
              <a:rPr lang="en-US" altLang="ko-KR" sz="2000" dirty="0" smtClean="0"/>
              <a:t>(10%)</a:t>
            </a:r>
          </a:p>
          <a:p>
            <a:pPr>
              <a:buNone/>
            </a:pPr>
            <a:r>
              <a:rPr lang="en-US" altLang="ko-KR" sz="2000" dirty="0" smtClean="0"/>
              <a:t>       </a:t>
            </a:r>
            <a:r>
              <a:rPr lang="ko-KR" altLang="en-US" sz="2000" dirty="0" smtClean="0"/>
              <a:t>성균관대 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자격 변동 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부모 중 한 사람만 </a:t>
            </a:r>
            <a:r>
              <a:rPr lang="en-US" altLang="ko-KR" sz="2000" dirty="0" smtClean="0"/>
              <a:t>2</a:t>
            </a:r>
            <a:r>
              <a:rPr lang="ko-KR" altLang="en-US" sz="2000" dirty="0" smtClean="0"/>
              <a:t>년</a:t>
            </a:r>
            <a:r>
              <a:rPr lang="en-US" altLang="ko-KR" sz="2000" dirty="0" smtClean="0"/>
              <a:t>) </a:t>
            </a:r>
            <a:r>
              <a:rPr lang="ko-KR" altLang="en-US" sz="2000" dirty="0" smtClean="0"/>
              <a:t>서류 </a:t>
            </a:r>
            <a:r>
              <a:rPr lang="en-US" altLang="ko-KR" sz="2000" dirty="0" smtClean="0"/>
              <a:t>60%+</a:t>
            </a:r>
            <a:r>
              <a:rPr lang="ko-KR" altLang="en-US" sz="2000" dirty="0" smtClean="0"/>
              <a:t>필답 </a:t>
            </a:r>
            <a:r>
              <a:rPr lang="en-US" altLang="ko-KR" sz="2000" dirty="0" smtClean="0"/>
              <a:t>40%  (</a:t>
            </a:r>
            <a:r>
              <a:rPr lang="ko-KR" altLang="en-US" sz="2000" dirty="0" smtClean="0"/>
              <a:t>인문 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영어 국어</a:t>
            </a:r>
            <a:r>
              <a:rPr lang="en-US" altLang="ko-KR" sz="2000" dirty="0" smtClean="0"/>
              <a:t>/  </a:t>
            </a:r>
            <a:r>
              <a:rPr lang="ko-KR" altLang="en-US" sz="2000" dirty="0" smtClean="0"/>
              <a:t>자연 </a:t>
            </a:r>
            <a:r>
              <a:rPr lang="en-US" altLang="ko-KR" sz="2000" dirty="0" smtClean="0"/>
              <a:t>:</a:t>
            </a:r>
            <a:r>
              <a:rPr lang="ko-KR" altLang="en-US" sz="2000" dirty="0" smtClean="0"/>
              <a:t>영어 </a:t>
            </a:r>
            <a:endParaRPr lang="en-US" altLang="ko-KR" sz="2000" dirty="0" smtClean="0"/>
          </a:p>
          <a:p>
            <a:pPr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             </a:t>
            </a:r>
            <a:r>
              <a:rPr lang="ko-KR" altLang="en-US" sz="2000" dirty="0" smtClean="0"/>
              <a:t>수학</a:t>
            </a:r>
            <a:r>
              <a:rPr lang="en-US" altLang="ko-KR" sz="2000" dirty="0" smtClean="0"/>
              <a:t>) </a:t>
            </a:r>
          </a:p>
          <a:p>
            <a:pPr>
              <a:buNone/>
            </a:pPr>
            <a:endParaRPr lang="en-US" altLang="ko-KR" sz="2000" dirty="0" smtClean="0">
              <a:solidFill>
                <a:srgbClr val="FFFF00"/>
              </a:solidFill>
            </a:endParaRPr>
          </a:p>
          <a:p>
            <a:r>
              <a:rPr lang="en-US" altLang="ko-KR" sz="2000" dirty="0" smtClean="0">
                <a:solidFill>
                  <a:srgbClr val="FFFF00"/>
                </a:solidFill>
              </a:rPr>
              <a:t> </a:t>
            </a:r>
            <a:r>
              <a:rPr lang="ko-KR" altLang="en-US" sz="2000" dirty="0" smtClean="0">
                <a:solidFill>
                  <a:srgbClr val="FFFF00"/>
                </a:solidFill>
              </a:rPr>
              <a:t>지필 </a:t>
            </a:r>
            <a:r>
              <a:rPr lang="en-US" altLang="ko-KR" sz="2000" dirty="0" smtClean="0">
                <a:solidFill>
                  <a:srgbClr val="FFFF00"/>
                </a:solidFill>
              </a:rPr>
              <a:t>+ </a:t>
            </a:r>
            <a:r>
              <a:rPr lang="ko-KR" altLang="en-US" sz="2000" dirty="0" smtClean="0">
                <a:solidFill>
                  <a:srgbClr val="FFFF00"/>
                </a:solidFill>
              </a:rPr>
              <a:t>면접 </a:t>
            </a:r>
            <a:endParaRPr lang="en-US" altLang="ko-KR" sz="20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altLang="ko-KR" sz="2000" dirty="0" smtClean="0"/>
              <a:t>       </a:t>
            </a:r>
            <a:r>
              <a:rPr lang="ko-KR" altLang="en-US" sz="2000" dirty="0" smtClean="0"/>
              <a:t>동국대</a:t>
            </a:r>
            <a:r>
              <a:rPr lang="en-US" altLang="ko-KR" sz="2000" dirty="0" smtClean="0"/>
              <a:t>(80+20), </a:t>
            </a:r>
            <a:r>
              <a:rPr lang="ko-KR" altLang="en-US" sz="2000" dirty="0" smtClean="0"/>
              <a:t>덕성여대</a:t>
            </a:r>
            <a:r>
              <a:rPr lang="en-US" altLang="ko-KR" sz="2000" dirty="0" smtClean="0"/>
              <a:t>(50+50), </a:t>
            </a:r>
            <a:r>
              <a:rPr lang="ko-KR" altLang="en-US" sz="2000" dirty="0" smtClean="0">
                <a:solidFill>
                  <a:srgbClr val="FFFF00"/>
                </a:solidFill>
              </a:rPr>
              <a:t>성신여대</a:t>
            </a:r>
            <a:r>
              <a:rPr lang="en-US" altLang="ko-KR" sz="2000" dirty="0" smtClean="0">
                <a:solidFill>
                  <a:srgbClr val="FFFF00"/>
                </a:solidFill>
              </a:rPr>
              <a:t>(2</a:t>
            </a:r>
            <a:r>
              <a:rPr lang="ko-KR" altLang="en-US" sz="2000" dirty="0" smtClean="0">
                <a:solidFill>
                  <a:srgbClr val="FFFF00"/>
                </a:solidFill>
              </a:rPr>
              <a:t>년 영어</a:t>
            </a:r>
            <a:r>
              <a:rPr lang="en-US" altLang="ko-KR" sz="2000" dirty="0" smtClean="0">
                <a:solidFill>
                  <a:srgbClr val="FFFF00"/>
                </a:solidFill>
              </a:rPr>
              <a:t>40+</a:t>
            </a:r>
            <a:r>
              <a:rPr lang="ko-KR" altLang="en-US" sz="2000" dirty="0" smtClean="0">
                <a:solidFill>
                  <a:srgbClr val="FFFF00"/>
                </a:solidFill>
              </a:rPr>
              <a:t>면접</a:t>
            </a:r>
            <a:r>
              <a:rPr lang="en-US" altLang="ko-KR" sz="2000" dirty="0" smtClean="0">
                <a:solidFill>
                  <a:srgbClr val="FFFF00"/>
                </a:solidFill>
              </a:rPr>
              <a:t>60),</a:t>
            </a:r>
          </a:p>
          <a:p>
            <a:pPr>
              <a:buNone/>
            </a:pPr>
            <a:r>
              <a:rPr lang="en-US" altLang="ko-KR" sz="2000" dirty="0" smtClean="0"/>
              <a:t>       </a:t>
            </a:r>
            <a:r>
              <a:rPr lang="ko-KR" altLang="en-US" sz="2000" dirty="0" smtClean="0">
                <a:solidFill>
                  <a:srgbClr val="FFFF00"/>
                </a:solidFill>
              </a:rPr>
              <a:t>홍익대</a:t>
            </a:r>
            <a:r>
              <a:rPr lang="en-US" altLang="ko-KR" sz="2000" dirty="0" smtClean="0">
                <a:solidFill>
                  <a:srgbClr val="FFFF00"/>
                </a:solidFill>
              </a:rPr>
              <a:t>(2</a:t>
            </a:r>
            <a:r>
              <a:rPr lang="ko-KR" altLang="en-US" sz="2000" dirty="0" smtClean="0">
                <a:solidFill>
                  <a:srgbClr val="FFFF00"/>
                </a:solidFill>
              </a:rPr>
              <a:t>년 인문 영</a:t>
            </a:r>
            <a:r>
              <a:rPr lang="en-US" altLang="ko-KR" sz="2000" dirty="0" smtClean="0">
                <a:solidFill>
                  <a:srgbClr val="FFFF00"/>
                </a:solidFill>
              </a:rPr>
              <a:t>80 + </a:t>
            </a:r>
            <a:r>
              <a:rPr lang="ko-KR" altLang="en-US" sz="2000" dirty="0" smtClean="0">
                <a:solidFill>
                  <a:srgbClr val="FFFF00"/>
                </a:solidFill>
              </a:rPr>
              <a:t>면접</a:t>
            </a:r>
            <a:r>
              <a:rPr lang="en-US" altLang="ko-KR" sz="2000" dirty="0" smtClean="0">
                <a:solidFill>
                  <a:srgbClr val="FFFF00"/>
                </a:solidFill>
              </a:rPr>
              <a:t>20</a:t>
            </a:r>
            <a:r>
              <a:rPr lang="en-US" altLang="ko-KR" sz="2000" dirty="0" smtClean="0"/>
              <a:t>), </a:t>
            </a:r>
          </a:p>
          <a:p>
            <a:r>
              <a:rPr lang="en-US" altLang="ko-KR" sz="2000" dirty="0" smtClean="0">
                <a:solidFill>
                  <a:srgbClr val="FFFF00"/>
                </a:solidFill>
              </a:rPr>
              <a:t> </a:t>
            </a:r>
            <a:r>
              <a:rPr lang="ko-KR" altLang="en-US" sz="2000" dirty="0" smtClean="0">
                <a:solidFill>
                  <a:srgbClr val="FFFF00"/>
                </a:solidFill>
              </a:rPr>
              <a:t>지필 </a:t>
            </a:r>
            <a:r>
              <a:rPr lang="en-US" altLang="ko-KR" sz="2000" dirty="0" smtClean="0">
                <a:solidFill>
                  <a:srgbClr val="FFFF00"/>
                </a:solidFill>
              </a:rPr>
              <a:t>100% </a:t>
            </a:r>
          </a:p>
          <a:p>
            <a:pPr>
              <a:buNone/>
            </a:pPr>
            <a:r>
              <a:rPr lang="en-US" altLang="ko-KR" sz="2000" dirty="0" smtClean="0"/>
              <a:t>    </a:t>
            </a:r>
            <a:r>
              <a:rPr lang="ko-KR" altLang="en-US" sz="2000" dirty="0" smtClean="0"/>
              <a:t>   경희대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건국대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국민대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단국대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세종대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영</a:t>
            </a:r>
            <a:r>
              <a:rPr lang="en-US" altLang="ko-KR" sz="2000" dirty="0" smtClean="0"/>
              <a:t>), </a:t>
            </a:r>
            <a:r>
              <a:rPr lang="ko-KR" altLang="en-US" sz="2000" dirty="0" smtClean="0"/>
              <a:t>숭실대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중앙대</a:t>
            </a:r>
            <a:r>
              <a:rPr lang="en-US" altLang="ko-KR" sz="2000" dirty="0" smtClean="0"/>
              <a:t>,</a:t>
            </a:r>
            <a:r>
              <a:rPr lang="ko-KR" altLang="en-US" sz="2000" dirty="0" smtClean="0"/>
              <a:t> 이화여대</a:t>
            </a:r>
            <a:endParaRPr lang="en-US" altLang="ko-KR" sz="2000" dirty="0" smtClean="0"/>
          </a:p>
          <a:p>
            <a:pPr>
              <a:buNone/>
            </a:pPr>
            <a:r>
              <a:rPr lang="en-US" altLang="ko-KR" sz="2000" dirty="0" smtClean="0"/>
              <a:t>       </a:t>
            </a:r>
            <a:r>
              <a:rPr lang="ko-KR" altLang="en-US" sz="2000" dirty="0" smtClean="0"/>
              <a:t>인하대</a:t>
            </a:r>
            <a:r>
              <a:rPr lang="en-US" altLang="ko-KR" sz="2000" dirty="0" smtClean="0"/>
              <a:t>,</a:t>
            </a:r>
            <a:r>
              <a:rPr lang="ko-KR" altLang="en-US" sz="2000" dirty="0" smtClean="0"/>
              <a:t> 한국 외대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한양대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영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공인어학점수</a:t>
            </a:r>
            <a:r>
              <a:rPr lang="en-US" altLang="ko-KR" sz="2000" dirty="0" smtClean="0"/>
              <a:t>),  </a:t>
            </a:r>
            <a:r>
              <a:rPr lang="ko-KR" altLang="en-US" sz="2000" dirty="0" smtClean="0"/>
              <a:t>항공대 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인문영어</a:t>
            </a:r>
            <a:r>
              <a:rPr lang="en-US" altLang="ko-KR" sz="2000" dirty="0" smtClean="0"/>
              <a:t>/ </a:t>
            </a:r>
            <a:r>
              <a:rPr lang="ko-KR" altLang="en-US" sz="2000" dirty="0" smtClean="0"/>
              <a:t>자연 수학</a:t>
            </a:r>
            <a:r>
              <a:rPr lang="en-US" altLang="ko-KR" sz="2000" dirty="0" smtClean="0"/>
              <a:t>)</a:t>
            </a:r>
          </a:p>
          <a:p>
            <a:pPr>
              <a:buNone/>
            </a:pPr>
            <a:r>
              <a:rPr lang="en-US" altLang="ko-KR" sz="2000" dirty="0">
                <a:solidFill>
                  <a:srgbClr val="FFFF00"/>
                </a:solidFill>
              </a:rPr>
              <a:t> </a:t>
            </a:r>
            <a:r>
              <a:rPr lang="en-US" altLang="ko-KR" sz="2000" dirty="0" smtClean="0">
                <a:solidFill>
                  <a:srgbClr val="FFFF00"/>
                </a:solidFill>
              </a:rPr>
              <a:t>      </a:t>
            </a:r>
            <a:r>
              <a:rPr lang="ko-KR" altLang="en-US" sz="2000" dirty="0" smtClean="0">
                <a:solidFill>
                  <a:srgbClr val="FFFF00"/>
                </a:solidFill>
              </a:rPr>
              <a:t>경기</a:t>
            </a:r>
            <a:r>
              <a:rPr lang="en-US" altLang="ko-KR" sz="2000" dirty="0" smtClean="0">
                <a:solidFill>
                  <a:srgbClr val="FFFF00"/>
                </a:solidFill>
              </a:rPr>
              <a:t>(2</a:t>
            </a:r>
            <a:r>
              <a:rPr lang="ko-KR" altLang="en-US" sz="2000" dirty="0" smtClean="0">
                <a:solidFill>
                  <a:srgbClr val="FFFF00"/>
                </a:solidFill>
              </a:rPr>
              <a:t>년 영어</a:t>
            </a:r>
            <a:r>
              <a:rPr lang="en-US" altLang="ko-KR" sz="2000" dirty="0" smtClean="0">
                <a:solidFill>
                  <a:srgbClr val="FFFF00"/>
                </a:solidFill>
              </a:rPr>
              <a:t>), </a:t>
            </a:r>
            <a:r>
              <a:rPr lang="ko-KR" altLang="en-US" sz="2000" dirty="0" smtClean="0">
                <a:solidFill>
                  <a:srgbClr val="FFFF00"/>
                </a:solidFill>
              </a:rPr>
              <a:t>단국대</a:t>
            </a:r>
            <a:r>
              <a:rPr lang="en-US" altLang="ko-KR" sz="2000" dirty="0" smtClean="0">
                <a:solidFill>
                  <a:srgbClr val="FFFF00"/>
                </a:solidFill>
              </a:rPr>
              <a:t>(2</a:t>
            </a:r>
            <a:r>
              <a:rPr lang="ko-KR" altLang="en-US" sz="2000" dirty="0" smtClean="0">
                <a:solidFill>
                  <a:srgbClr val="FFFF00"/>
                </a:solidFill>
              </a:rPr>
              <a:t>년 </a:t>
            </a:r>
            <a:r>
              <a:rPr lang="en-US" altLang="ko-KR" sz="2000" dirty="0" smtClean="0">
                <a:solidFill>
                  <a:srgbClr val="FFFF00"/>
                </a:solidFill>
              </a:rPr>
              <a:t>)</a:t>
            </a:r>
          </a:p>
          <a:p>
            <a:r>
              <a:rPr lang="ko-KR" altLang="en-US" sz="2000" dirty="0" smtClean="0">
                <a:solidFill>
                  <a:srgbClr val="FFFF00"/>
                </a:solidFill>
              </a:rPr>
              <a:t> 지필 </a:t>
            </a:r>
            <a:r>
              <a:rPr lang="en-US" altLang="ko-KR" sz="2000" dirty="0" smtClean="0">
                <a:solidFill>
                  <a:srgbClr val="FFFF00"/>
                </a:solidFill>
              </a:rPr>
              <a:t>+ </a:t>
            </a:r>
            <a:r>
              <a:rPr lang="ko-KR" altLang="en-US" sz="2000" dirty="0" smtClean="0">
                <a:solidFill>
                  <a:srgbClr val="FFFF00"/>
                </a:solidFill>
              </a:rPr>
              <a:t>논술</a:t>
            </a:r>
            <a:endParaRPr lang="en-US" altLang="ko-KR" sz="20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altLang="ko-KR" sz="2000" dirty="0" smtClean="0"/>
              <a:t>       </a:t>
            </a:r>
            <a:r>
              <a:rPr lang="ko-KR" altLang="en-US" sz="2000" dirty="0" smtClean="0"/>
              <a:t>숙명여대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지필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국어</a:t>
            </a:r>
            <a:r>
              <a:rPr lang="en-US" altLang="ko-KR" sz="2000" dirty="0" smtClean="0"/>
              <a:t>50+</a:t>
            </a:r>
            <a:r>
              <a:rPr lang="ko-KR" altLang="en-US" sz="2000" dirty="0" smtClean="0"/>
              <a:t>영어</a:t>
            </a:r>
            <a:r>
              <a:rPr lang="en-US" altLang="ko-KR" sz="2000" dirty="0" smtClean="0"/>
              <a:t>20+30</a:t>
            </a:r>
            <a:r>
              <a:rPr lang="ko-KR" altLang="en-US" sz="2000" dirty="0" smtClean="0"/>
              <a:t>영어에세이</a:t>
            </a:r>
            <a:r>
              <a:rPr lang="en-US" altLang="ko-KR" sz="2000" dirty="0" smtClean="0"/>
              <a:t>),</a:t>
            </a:r>
            <a:r>
              <a:rPr lang="ko-KR" altLang="en-US" sz="2000" dirty="0" smtClean="0"/>
              <a:t>중앙대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인문 </a:t>
            </a:r>
            <a:r>
              <a:rPr lang="en-US" altLang="ko-KR" sz="2000" dirty="0" smtClean="0"/>
              <a:t>: 50+50</a:t>
            </a:r>
            <a:r>
              <a:rPr lang="ko-KR" altLang="en-US" sz="2000" dirty="0" smtClean="0"/>
              <a:t>한국어</a:t>
            </a:r>
            <a:r>
              <a:rPr lang="en-US" altLang="ko-KR" sz="2000" dirty="0" smtClean="0"/>
              <a:t>/</a:t>
            </a:r>
            <a:r>
              <a:rPr lang="ko-KR" altLang="en-US" sz="2000" dirty="0" smtClean="0"/>
              <a:t>영어</a:t>
            </a:r>
            <a:r>
              <a:rPr lang="en-US" altLang="ko-KR" sz="2000" dirty="0" smtClean="0"/>
              <a:t>)</a:t>
            </a:r>
          </a:p>
          <a:p>
            <a:r>
              <a:rPr lang="en-US" altLang="ko-KR" sz="2000" dirty="0" smtClean="0"/>
              <a:t> </a:t>
            </a:r>
            <a:r>
              <a:rPr lang="ko-KR" altLang="en-US" sz="2000" dirty="0" smtClean="0">
                <a:solidFill>
                  <a:srgbClr val="FFFF00"/>
                </a:solidFill>
              </a:rPr>
              <a:t>면접 및 구술 </a:t>
            </a:r>
            <a:r>
              <a:rPr lang="en-US" altLang="ko-KR" sz="2000" dirty="0" smtClean="0">
                <a:solidFill>
                  <a:srgbClr val="FFFF00"/>
                </a:solidFill>
              </a:rPr>
              <a:t>100% </a:t>
            </a:r>
          </a:p>
          <a:p>
            <a:pPr>
              <a:buNone/>
            </a:pPr>
            <a:r>
              <a:rPr lang="en-US" altLang="ko-KR" sz="2000" dirty="0" smtClean="0"/>
              <a:t>       </a:t>
            </a:r>
            <a:r>
              <a:rPr lang="ko-KR" altLang="en-US" sz="2000" dirty="0" smtClean="0"/>
              <a:t>광운대</a:t>
            </a:r>
            <a:r>
              <a:rPr lang="en-US" altLang="ko-KR" sz="2000" dirty="0" smtClean="0"/>
              <a:t>,  </a:t>
            </a:r>
            <a:r>
              <a:rPr lang="ko-KR" altLang="en-US" sz="2000" dirty="0" smtClean="0"/>
              <a:t>동덕여대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명지대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가천대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한성대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인천대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을지대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삼육대</a:t>
            </a:r>
            <a:endParaRPr lang="en-US" altLang="ko-KR" sz="2000" dirty="0" smtClean="0"/>
          </a:p>
          <a:p>
            <a:r>
              <a:rPr lang="ko-KR" altLang="en-US" sz="2000" dirty="0" smtClean="0"/>
              <a:t> </a:t>
            </a:r>
            <a:r>
              <a:rPr lang="ko-KR" altLang="en-US" sz="2000" dirty="0" smtClean="0">
                <a:solidFill>
                  <a:srgbClr val="FFFF00"/>
                </a:solidFill>
              </a:rPr>
              <a:t>면접 </a:t>
            </a:r>
            <a:r>
              <a:rPr lang="en-US" altLang="ko-KR" sz="2000" dirty="0" smtClean="0">
                <a:solidFill>
                  <a:srgbClr val="FFFF00"/>
                </a:solidFill>
              </a:rPr>
              <a:t>+ </a:t>
            </a:r>
            <a:r>
              <a:rPr lang="ko-KR" altLang="en-US" sz="2000" dirty="0" smtClean="0">
                <a:solidFill>
                  <a:srgbClr val="FFFF00"/>
                </a:solidFill>
              </a:rPr>
              <a:t>서류 </a:t>
            </a:r>
            <a:endParaRPr lang="en-US" altLang="ko-KR" sz="20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ko-KR" altLang="en-US" sz="2000" dirty="0" smtClean="0"/>
              <a:t>      상명대</a:t>
            </a:r>
            <a:r>
              <a:rPr lang="en-US" altLang="ko-KR" sz="2000" dirty="0" smtClean="0"/>
              <a:t>(50+50), </a:t>
            </a:r>
            <a:r>
              <a:rPr lang="ko-KR" altLang="en-US" sz="2000" dirty="0" smtClean="0"/>
              <a:t>서울여대</a:t>
            </a:r>
            <a:endParaRPr lang="ko-KR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87624" y="0"/>
            <a:ext cx="7746064" cy="1143000"/>
          </a:xfrm>
        </p:spPr>
        <p:txBody>
          <a:bodyPr/>
          <a:lstStyle/>
          <a:p>
            <a:r>
              <a:rPr lang="en-US" altLang="ko-KR" dirty="0" smtClean="0"/>
              <a:t> </a:t>
            </a:r>
            <a:r>
              <a:rPr lang="ko-KR" altLang="en-US" dirty="0" smtClean="0"/>
              <a:t>각 대학별 전형 요소</a:t>
            </a:r>
            <a:r>
              <a:rPr lang="en-US" altLang="ko-KR" dirty="0" smtClean="0"/>
              <a:t>(</a:t>
            </a:r>
            <a:r>
              <a:rPr lang="ko-KR" altLang="en-US" dirty="0" smtClean="0"/>
              <a:t>서울대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124744"/>
            <a:ext cx="8394136" cy="504056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r>
              <a:rPr lang="en-US" altLang="ko-KR" dirty="0" smtClean="0"/>
              <a:t>12</a:t>
            </a:r>
            <a:r>
              <a:rPr lang="ko-KR" altLang="en-US" dirty="0" smtClean="0"/>
              <a:t>년 특례만 있음 </a:t>
            </a:r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ko-KR" altLang="en-US" dirty="0" smtClean="0"/>
              <a:t>입학 정원의 </a:t>
            </a:r>
            <a:r>
              <a:rPr lang="en-US" altLang="ko-KR" dirty="0" smtClean="0"/>
              <a:t>80%</a:t>
            </a:r>
            <a:r>
              <a:rPr lang="ko-KR" altLang="en-US" dirty="0" smtClean="0"/>
              <a:t>를 입학사정관으로 선발</a:t>
            </a:r>
            <a:r>
              <a:rPr lang="en-US" altLang="ko-KR" dirty="0" smtClean="0"/>
              <a:t>              (</a:t>
            </a:r>
            <a:r>
              <a:rPr lang="ko-KR" altLang="en-US" dirty="0" smtClean="0"/>
              <a:t>수시 전형</a:t>
            </a:r>
            <a:r>
              <a:rPr lang="en-US" altLang="ko-KR" dirty="0" smtClean="0"/>
              <a:t>) </a:t>
            </a:r>
          </a:p>
          <a:p>
            <a:r>
              <a:rPr lang="ko-KR" altLang="en-US" dirty="0" smtClean="0"/>
              <a:t> 학생부가 가장 중요한 서류임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</a:t>
            </a:r>
            <a:r>
              <a:rPr lang="ko-KR" altLang="en-US" dirty="0" smtClean="0"/>
              <a:t> </a:t>
            </a:r>
            <a:r>
              <a:rPr lang="en-US" altLang="ko-KR" dirty="0" smtClean="0"/>
              <a:t>(</a:t>
            </a:r>
            <a:r>
              <a:rPr lang="ko-KR" altLang="en-US" dirty="0" smtClean="0"/>
              <a:t>내신 성적 및 학교 생활</a:t>
            </a:r>
            <a:r>
              <a:rPr lang="en-US" altLang="ko-KR" dirty="0" smtClean="0"/>
              <a:t>)</a:t>
            </a:r>
          </a:p>
          <a:p>
            <a:r>
              <a:rPr lang="ko-KR" altLang="en-US" dirty="0" smtClean="0"/>
              <a:t> 각종 어학 인증 시험 점수 첨부 금지 </a:t>
            </a:r>
            <a:endParaRPr lang="en-US" altLang="ko-KR" dirty="0" smtClean="0"/>
          </a:p>
          <a:p>
            <a:r>
              <a:rPr lang="ko-KR" altLang="en-US" dirty="0" smtClean="0"/>
              <a:t> 대외상 입증 서류 첨부 금지 </a:t>
            </a:r>
            <a:endParaRPr lang="en-US" altLang="ko-KR" dirty="0" smtClean="0"/>
          </a:p>
          <a:p>
            <a:r>
              <a:rPr lang="ko-KR" altLang="en-US" dirty="0" smtClean="0"/>
              <a:t> 자기소개서에 독서 이력</a:t>
            </a:r>
            <a:r>
              <a:rPr lang="en-US" altLang="ko-KR" dirty="0" smtClean="0"/>
              <a:t>(3</a:t>
            </a:r>
            <a:r>
              <a:rPr lang="ko-KR" altLang="en-US" dirty="0" smtClean="0"/>
              <a:t>권</a:t>
            </a:r>
            <a:r>
              <a:rPr lang="en-US" altLang="ko-KR" dirty="0" smtClean="0"/>
              <a:t> </a:t>
            </a:r>
            <a:r>
              <a:rPr lang="ko-KR" altLang="en-US" dirty="0" smtClean="0"/>
              <a:t>쓰기</a:t>
            </a:r>
            <a:r>
              <a:rPr lang="en-US" altLang="ko-KR" dirty="0" smtClean="0"/>
              <a:t>)</a:t>
            </a:r>
          </a:p>
          <a:p>
            <a:r>
              <a:rPr lang="ko-KR" altLang="en-US" dirty="0" smtClean="0"/>
              <a:t> 교사 추천서</a:t>
            </a:r>
            <a:r>
              <a:rPr lang="en-US" altLang="ko-KR" dirty="0" smtClean="0"/>
              <a:t> (</a:t>
            </a:r>
            <a:r>
              <a:rPr lang="ko-KR" altLang="en-US" dirty="0" smtClean="0"/>
              <a:t>추천인 데이터 베이스화</a:t>
            </a:r>
            <a:r>
              <a:rPr lang="en-US" altLang="ko-KR" dirty="0" smtClean="0"/>
              <a:t>?)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075240" cy="928686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각 대학별 전형 요소</a:t>
            </a:r>
            <a:r>
              <a:rPr lang="en-US" altLang="ko-KR" dirty="0" smtClean="0"/>
              <a:t>(</a:t>
            </a:r>
            <a:r>
              <a:rPr lang="ko-KR" altLang="en-US" dirty="0" smtClean="0"/>
              <a:t>연세대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556792"/>
            <a:ext cx="8466144" cy="5112568"/>
          </a:xfrm>
        </p:spPr>
        <p:txBody>
          <a:bodyPr>
            <a:normAutofit fontScale="62500" lnSpcReduction="20000"/>
          </a:bodyPr>
          <a:lstStyle/>
          <a:p>
            <a:endParaRPr lang="en-US" altLang="ko-KR" sz="3200" dirty="0" smtClean="0"/>
          </a:p>
          <a:p>
            <a:pPr fontAlgn="base"/>
            <a:r>
              <a:rPr lang="en-US" altLang="ko-KR" dirty="0" smtClean="0"/>
              <a:t>-</a:t>
            </a:r>
            <a:r>
              <a:rPr lang="ko-KR" altLang="en-US" dirty="0" smtClean="0"/>
              <a:t>중</a:t>
            </a:r>
            <a:r>
              <a:rPr lang="en-US" altLang="ko-KR" dirty="0"/>
              <a:t>·</a:t>
            </a:r>
            <a:r>
              <a:rPr lang="ko-KR" altLang="en-US" dirty="0"/>
              <a:t>고교 성적</a:t>
            </a:r>
            <a:r>
              <a:rPr lang="en-US" altLang="ko-KR" dirty="0"/>
              <a:t>(</a:t>
            </a:r>
            <a:r>
              <a:rPr lang="ko-KR" altLang="en-US" dirty="0"/>
              <a:t>고교 성적을 중심으로 중학교 성적을 참고함</a:t>
            </a:r>
            <a:r>
              <a:rPr lang="en-US" altLang="ko-KR" dirty="0"/>
              <a:t>), </a:t>
            </a:r>
            <a:r>
              <a:rPr lang="ko-KR" altLang="en-US" dirty="0" smtClean="0"/>
              <a:t>자기소개</a:t>
            </a:r>
            <a:endParaRPr lang="en-US" altLang="ko-KR" dirty="0" smtClean="0"/>
          </a:p>
          <a:p>
            <a:pPr marL="0" indent="0" fontAlgn="base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ko-KR" altLang="en-US" dirty="0" smtClean="0"/>
              <a:t>서</a:t>
            </a:r>
            <a:r>
              <a:rPr lang="en-US" altLang="ko-KR" dirty="0"/>
              <a:t>, </a:t>
            </a:r>
            <a:r>
              <a:rPr lang="ko-KR" altLang="en-US" dirty="0" smtClean="0"/>
              <a:t>추천서</a:t>
            </a:r>
            <a:r>
              <a:rPr lang="en-US" altLang="ko-KR" dirty="0"/>
              <a:t>, </a:t>
            </a:r>
            <a:r>
              <a:rPr lang="ko-KR" altLang="en-US" dirty="0"/>
              <a:t>해외수학기간</a:t>
            </a:r>
            <a:r>
              <a:rPr lang="en-US" altLang="ko-KR" dirty="0"/>
              <a:t>, </a:t>
            </a:r>
            <a:r>
              <a:rPr lang="ko-KR" altLang="en-US" dirty="0"/>
              <a:t>기타자료</a:t>
            </a:r>
            <a:r>
              <a:rPr lang="en-US" altLang="ko-KR" dirty="0"/>
              <a:t>(</a:t>
            </a:r>
            <a:r>
              <a:rPr lang="ko-KR" altLang="en-US" dirty="0"/>
              <a:t>해외고교 표준화 학력평가 자료</a:t>
            </a:r>
            <a:r>
              <a:rPr lang="en-US" altLang="ko-KR" dirty="0"/>
              <a:t>, </a:t>
            </a:r>
            <a:endParaRPr lang="en-US" altLang="ko-KR" dirty="0" smtClean="0"/>
          </a:p>
          <a:p>
            <a:pPr marL="0" indent="0" fontAlgn="base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ko-KR" altLang="en-US" dirty="0" smtClean="0"/>
              <a:t>수상경력</a:t>
            </a:r>
            <a:r>
              <a:rPr lang="en-US" altLang="ko-KR" dirty="0"/>
              <a:t>, </a:t>
            </a:r>
            <a:r>
              <a:rPr lang="ko-KR" altLang="en-US" dirty="0"/>
              <a:t>자격증</a:t>
            </a:r>
            <a:r>
              <a:rPr lang="en-US" altLang="ko-KR" dirty="0"/>
              <a:t>, </a:t>
            </a:r>
            <a:r>
              <a:rPr lang="ko-KR" altLang="en-US" dirty="0" smtClean="0"/>
              <a:t>어학능력입증서류</a:t>
            </a:r>
            <a:r>
              <a:rPr lang="en-US" altLang="ko-KR" dirty="0"/>
              <a:t>, </a:t>
            </a:r>
            <a:r>
              <a:rPr lang="ko-KR" altLang="en-US" dirty="0"/>
              <a:t>출신학교 </a:t>
            </a:r>
            <a:r>
              <a:rPr lang="en-US" altLang="ko-KR" dirty="0"/>
              <a:t>Profile) </a:t>
            </a:r>
            <a:r>
              <a:rPr lang="ko-KR" altLang="en-US" dirty="0"/>
              <a:t>등을 </a:t>
            </a:r>
            <a:r>
              <a:rPr lang="ko-KR" altLang="en-US" dirty="0" err="1" smtClean="0"/>
              <a:t>종합적으</a:t>
            </a:r>
            <a:endParaRPr lang="en-US" altLang="ko-KR" dirty="0" smtClean="0"/>
          </a:p>
          <a:p>
            <a:pPr marL="0" indent="0" fontAlgn="base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ko-KR" altLang="en-US" dirty="0" smtClean="0"/>
              <a:t>로 </a:t>
            </a:r>
            <a:r>
              <a:rPr lang="ko-KR" altLang="en-US" dirty="0"/>
              <a:t>평가함</a:t>
            </a:r>
          </a:p>
          <a:p>
            <a:pPr marL="0" indent="0" fontAlgn="base">
              <a:buNone/>
            </a:pPr>
            <a:r>
              <a:rPr lang="en-US" altLang="ko-KR" dirty="0" smtClean="0"/>
              <a:t>    -</a:t>
            </a:r>
            <a:r>
              <a:rPr lang="ko-KR" altLang="en-US" dirty="0" smtClean="0"/>
              <a:t>서류평가 </a:t>
            </a:r>
            <a:r>
              <a:rPr lang="ko-KR" altLang="en-US" dirty="0"/>
              <a:t>성적으로 모집인원의 일정 배수를 면접 구술 대상자로 </a:t>
            </a:r>
            <a:r>
              <a:rPr lang="ko-KR" altLang="en-US" dirty="0" smtClean="0"/>
              <a:t>선     </a:t>
            </a:r>
            <a:endParaRPr lang="en-US" altLang="ko-KR" dirty="0" smtClean="0"/>
          </a:p>
          <a:p>
            <a:pPr marL="0" indent="0" fontAlgn="base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</a:t>
            </a:r>
            <a:r>
              <a:rPr lang="ko-KR" altLang="en-US" dirty="0" smtClean="0"/>
              <a:t>발함</a:t>
            </a:r>
            <a:r>
              <a:rPr lang="en-US" altLang="ko-KR" dirty="0"/>
              <a:t>.</a:t>
            </a:r>
            <a:endParaRPr lang="ko-KR" altLang="en-US" dirty="0"/>
          </a:p>
          <a:p>
            <a:pPr marL="0" indent="0" fontAlgn="base">
              <a:buNone/>
            </a:pPr>
            <a:endParaRPr lang="ko-KR" altLang="en-US" dirty="0"/>
          </a:p>
          <a:p>
            <a:r>
              <a:rPr lang="ko-KR" altLang="en-US" sz="3200" dirty="0" smtClean="0"/>
              <a:t>전형방법 </a:t>
            </a:r>
            <a:r>
              <a:rPr lang="en-US" altLang="ko-KR" sz="3200" dirty="0" smtClean="0"/>
              <a:t>: 1</a:t>
            </a:r>
            <a:r>
              <a:rPr lang="ko-KR" altLang="en-US" sz="3200" dirty="0" smtClean="0"/>
              <a:t>차 </a:t>
            </a:r>
            <a:r>
              <a:rPr lang="en-US" altLang="ko-KR" sz="3200" dirty="0" smtClean="0"/>
              <a:t>- </a:t>
            </a:r>
            <a:r>
              <a:rPr lang="ko-KR" altLang="en-US" sz="3200" dirty="0" smtClean="0"/>
              <a:t>서류 </a:t>
            </a:r>
            <a:r>
              <a:rPr lang="en-US" altLang="ko-KR" sz="3200" dirty="0" smtClean="0"/>
              <a:t>100%  / 2</a:t>
            </a:r>
            <a:r>
              <a:rPr lang="ko-KR" altLang="en-US" sz="3200" dirty="0" smtClean="0"/>
              <a:t>차 </a:t>
            </a:r>
            <a:r>
              <a:rPr lang="en-US" altLang="ko-KR" sz="3200" dirty="0" smtClean="0"/>
              <a:t>–</a:t>
            </a:r>
            <a:r>
              <a:rPr lang="ko-KR" altLang="en-US" sz="3200" dirty="0" smtClean="0"/>
              <a:t>서류</a:t>
            </a:r>
            <a:r>
              <a:rPr lang="en-US" altLang="ko-KR" sz="3200" dirty="0" smtClean="0"/>
              <a:t>70 + </a:t>
            </a:r>
            <a:r>
              <a:rPr lang="ko-KR" altLang="en-US" sz="3200" dirty="0" smtClean="0"/>
              <a:t>면접 </a:t>
            </a:r>
            <a:r>
              <a:rPr lang="en-US" altLang="ko-KR" sz="3200" dirty="0" smtClean="0"/>
              <a:t>30</a:t>
            </a:r>
          </a:p>
          <a:p>
            <a:r>
              <a:rPr lang="en-US" altLang="ko-KR" sz="3200" dirty="0" smtClean="0"/>
              <a:t>IBT </a:t>
            </a:r>
            <a:r>
              <a:rPr lang="ko-KR" altLang="en-US" sz="3200" dirty="0" smtClean="0"/>
              <a:t>토플</a:t>
            </a:r>
            <a:r>
              <a:rPr lang="en-US" altLang="ko-KR" sz="3200" dirty="0" smtClean="0"/>
              <a:t>, </a:t>
            </a:r>
            <a:r>
              <a:rPr lang="ko-KR" altLang="en-US" sz="3200" dirty="0" err="1" smtClean="0"/>
              <a:t>텝스</a:t>
            </a:r>
            <a:r>
              <a:rPr lang="en-US" altLang="ko-KR" sz="3200" dirty="0" smtClean="0"/>
              <a:t>, HSK </a:t>
            </a:r>
            <a:r>
              <a:rPr lang="ko-KR" altLang="en-US" sz="3200" dirty="0" smtClean="0"/>
              <a:t>등 어학 인증 점수</a:t>
            </a:r>
            <a:endParaRPr lang="en-US" altLang="ko-KR" sz="3200" dirty="0" smtClean="0"/>
          </a:p>
          <a:p>
            <a:r>
              <a:rPr lang="ko-KR" altLang="en-US" sz="3200" dirty="0" smtClean="0"/>
              <a:t>학교 내외 </a:t>
            </a:r>
            <a:r>
              <a:rPr lang="ko-KR" altLang="en-US" dirty="0" smtClean="0"/>
              <a:t>학생회</a:t>
            </a:r>
            <a:r>
              <a:rPr lang="en-US" altLang="ko-KR" dirty="0" smtClean="0"/>
              <a:t>, </a:t>
            </a:r>
            <a:r>
              <a:rPr lang="ko-KR" altLang="en-US" dirty="0" smtClean="0"/>
              <a:t>봉사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동아리</a:t>
            </a:r>
            <a:r>
              <a:rPr lang="en-US" altLang="ko-KR" dirty="0" smtClean="0"/>
              <a:t>, </a:t>
            </a:r>
            <a:r>
              <a:rPr lang="ko-KR" altLang="en-US" dirty="0" smtClean="0"/>
              <a:t>체험</a:t>
            </a:r>
            <a:r>
              <a:rPr lang="ko-KR" altLang="en-US" sz="3200" dirty="0" smtClean="0"/>
              <a:t>활동 </a:t>
            </a:r>
            <a:endParaRPr lang="en-US" altLang="ko-KR" sz="3200" dirty="0" smtClean="0"/>
          </a:p>
          <a:p>
            <a:r>
              <a:rPr lang="ko-KR" altLang="en-US" sz="3200" dirty="0" smtClean="0"/>
              <a:t>학교 프로파일</a:t>
            </a:r>
            <a:endParaRPr lang="en-US" altLang="ko-KR" sz="3200" dirty="0" smtClean="0"/>
          </a:p>
          <a:p>
            <a:r>
              <a:rPr lang="ko-KR" altLang="en-US" sz="3200" dirty="0" smtClean="0"/>
              <a:t>작년 연세대 입학 사정관의 말</a:t>
            </a:r>
            <a:endParaRPr lang="en-US" altLang="ko-KR" sz="3200" dirty="0" smtClean="0"/>
          </a:p>
          <a:p>
            <a:pPr>
              <a:buFontTx/>
              <a:buChar char="-"/>
            </a:pPr>
            <a:r>
              <a:rPr lang="ko-KR" altLang="en-US" sz="3200" dirty="0" smtClean="0"/>
              <a:t>석차 기재 하지 않은 성적 의미 없음</a:t>
            </a:r>
            <a:r>
              <a:rPr lang="en-US" altLang="ko-KR" sz="3200" dirty="0" smtClean="0"/>
              <a:t> (</a:t>
            </a:r>
            <a:r>
              <a:rPr lang="ko-KR" altLang="en-US" sz="3200" dirty="0" smtClean="0"/>
              <a:t>표준편차</a:t>
            </a:r>
            <a:r>
              <a:rPr lang="en-US" altLang="ko-KR" sz="3200" dirty="0" smtClean="0"/>
              <a:t>)</a:t>
            </a:r>
          </a:p>
          <a:p>
            <a:pPr>
              <a:buFontTx/>
              <a:buChar char="-"/>
            </a:pPr>
            <a:r>
              <a:rPr lang="ko-KR" altLang="en-US" sz="3200" dirty="0" smtClean="0"/>
              <a:t>어학 점수는 구간 별로 점수 부여</a:t>
            </a:r>
            <a:r>
              <a:rPr lang="en-US" altLang="ko-KR" sz="3200" dirty="0" smtClean="0"/>
              <a:t> </a:t>
            </a:r>
          </a:p>
          <a:p>
            <a:pPr>
              <a:buFontTx/>
              <a:buChar char="-"/>
            </a:pPr>
            <a:r>
              <a:rPr lang="ko-KR" altLang="en-US" sz="3200" dirty="0" smtClean="0"/>
              <a:t>능동적이고 다양한 활동을 요구</a:t>
            </a:r>
            <a:endParaRPr lang="ko-KR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003232" cy="928686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각 대학별 전형 요소</a:t>
            </a:r>
            <a:r>
              <a:rPr lang="en-US" altLang="ko-KR" dirty="0" smtClean="0"/>
              <a:t>(</a:t>
            </a:r>
            <a:r>
              <a:rPr lang="ko-KR" altLang="en-US" dirty="0" smtClean="0"/>
              <a:t>고려대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556792"/>
            <a:ext cx="8394136" cy="5040560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3200" dirty="0" smtClean="0"/>
              <a:t> 1</a:t>
            </a:r>
            <a:r>
              <a:rPr lang="ko-KR" altLang="en-US" sz="3200" dirty="0" smtClean="0"/>
              <a:t>차 </a:t>
            </a:r>
            <a:r>
              <a:rPr lang="en-US" altLang="ko-KR" sz="3200" dirty="0" smtClean="0"/>
              <a:t>- </a:t>
            </a:r>
            <a:r>
              <a:rPr lang="ko-KR" altLang="en-US" sz="3200" dirty="0" smtClean="0"/>
              <a:t>서류 </a:t>
            </a:r>
            <a:r>
              <a:rPr lang="en-US" altLang="ko-KR" sz="3200" dirty="0" smtClean="0"/>
              <a:t>100% </a:t>
            </a:r>
          </a:p>
          <a:p>
            <a:r>
              <a:rPr lang="en-US" altLang="ko-KR" sz="3200" dirty="0" smtClean="0"/>
              <a:t> 2</a:t>
            </a:r>
            <a:r>
              <a:rPr lang="ko-KR" altLang="en-US" sz="3200" dirty="0" smtClean="0"/>
              <a:t>차</a:t>
            </a:r>
            <a:endParaRPr lang="en-US" altLang="ko-KR" sz="3200" dirty="0" smtClean="0"/>
          </a:p>
          <a:p>
            <a:pPr>
              <a:buNone/>
            </a:pPr>
            <a:r>
              <a:rPr lang="ko-KR" altLang="en-US" sz="3200" dirty="0" smtClean="0"/>
              <a:t> </a:t>
            </a:r>
            <a:r>
              <a:rPr lang="en-US" altLang="ko-KR" sz="3200" dirty="0" smtClean="0"/>
              <a:t> &lt;</a:t>
            </a:r>
            <a:r>
              <a:rPr lang="ko-KR" altLang="en-US" sz="3200" dirty="0" smtClean="0"/>
              <a:t>인문</a:t>
            </a:r>
            <a:r>
              <a:rPr lang="en-US" altLang="ko-KR" sz="3200" dirty="0" smtClean="0"/>
              <a:t>&gt;</a:t>
            </a:r>
          </a:p>
          <a:p>
            <a:pPr>
              <a:buNone/>
            </a:pPr>
            <a:r>
              <a:rPr lang="en-US" altLang="ko-KR" sz="3200" dirty="0" smtClean="0"/>
              <a:t>     1</a:t>
            </a:r>
            <a:r>
              <a:rPr lang="ko-KR" altLang="en-US" sz="3200" dirty="0" smtClean="0"/>
              <a:t>차 성적 </a:t>
            </a:r>
            <a:r>
              <a:rPr lang="en-US" altLang="ko-KR" sz="3200" dirty="0" smtClean="0"/>
              <a:t>(</a:t>
            </a:r>
            <a:r>
              <a:rPr lang="ko-KR" altLang="en-US" sz="3200" dirty="0" smtClean="0"/>
              <a:t>서류</a:t>
            </a:r>
            <a:r>
              <a:rPr lang="en-US" altLang="ko-KR" sz="3200" dirty="0" smtClean="0"/>
              <a:t>)</a:t>
            </a:r>
            <a:r>
              <a:rPr lang="ko-KR" altLang="en-US" sz="3200" dirty="0" smtClean="0"/>
              <a:t> </a:t>
            </a:r>
            <a:r>
              <a:rPr lang="en-US" altLang="ko-KR" sz="3200" dirty="0" smtClean="0"/>
              <a:t>70% + </a:t>
            </a:r>
            <a:r>
              <a:rPr lang="ko-KR" altLang="en-US" sz="3200" dirty="0" smtClean="0"/>
              <a:t>면접 </a:t>
            </a:r>
            <a:r>
              <a:rPr lang="en-US" altLang="ko-KR" dirty="0" smtClean="0"/>
              <a:t>3</a:t>
            </a:r>
            <a:r>
              <a:rPr lang="en-US" altLang="ko-KR" sz="3200" dirty="0" smtClean="0"/>
              <a:t>0%</a:t>
            </a:r>
          </a:p>
          <a:p>
            <a:pPr>
              <a:buNone/>
            </a:pPr>
            <a:r>
              <a:rPr lang="ko-KR" altLang="en-US" sz="3200" dirty="0" smtClean="0"/>
              <a:t> </a:t>
            </a:r>
            <a:r>
              <a:rPr lang="en-US" altLang="ko-KR" sz="3200" dirty="0" smtClean="0"/>
              <a:t> &lt;</a:t>
            </a:r>
            <a:r>
              <a:rPr lang="ko-KR" altLang="en-US" sz="3200" dirty="0" smtClean="0"/>
              <a:t>자연</a:t>
            </a:r>
            <a:r>
              <a:rPr lang="en-US" altLang="ko-KR" sz="3200" dirty="0" smtClean="0"/>
              <a:t>&gt;</a:t>
            </a:r>
          </a:p>
          <a:p>
            <a:pPr>
              <a:buNone/>
            </a:pPr>
            <a:r>
              <a:rPr lang="en-US" altLang="ko-KR" sz="3200" dirty="0" smtClean="0"/>
              <a:t>     1</a:t>
            </a:r>
            <a:r>
              <a:rPr lang="ko-KR" altLang="en-US" sz="3200" dirty="0" smtClean="0"/>
              <a:t>차 성적 </a:t>
            </a:r>
            <a:r>
              <a:rPr lang="en-US" altLang="ko-KR" sz="3200" dirty="0" smtClean="0"/>
              <a:t>(</a:t>
            </a:r>
            <a:r>
              <a:rPr lang="ko-KR" altLang="en-US" sz="3200" dirty="0" smtClean="0"/>
              <a:t>서류</a:t>
            </a:r>
            <a:r>
              <a:rPr lang="en-US" altLang="ko-KR" sz="3200" dirty="0" smtClean="0"/>
              <a:t>)</a:t>
            </a:r>
            <a:r>
              <a:rPr lang="ko-KR" altLang="en-US" sz="3200" dirty="0" smtClean="0"/>
              <a:t> </a:t>
            </a:r>
            <a:r>
              <a:rPr lang="en-US" altLang="ko-KR" sz="3200" dirty="0" smtClean="0"/>
              <a:t>60% + </a:t>
            </a:r>
            <a:r>
              <a:rPr lang="ko-KR" altLang="en-US" sz="3200" dirty="0" smtClean="0"/>
              <a:t>수학 </a:t>
            </a:r>
            <a:r>
              <a:rPr lang="en-US" altLang="ko-KR" sz="3200" dirty="0" smtClean="0"/>
              <a:t>30% + </a:t>
            </a:r>
            <a:r>
              <a:rPr lang="ko-KR" altLang="en-US" sz="3200" dirty="0" smtClean="0"/>
              <a:t>면접                   </a:t>
            </a:r>
            <a:endParaRPr lang="en-US" altLang="ko-KR" sz="3200" dirty="0" smtClean="0"/>
          </a:p>
          <a:p>
            <a:pPr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</a:t>
            </a:r>
            <a:r>
              <a:rPr lang="en-US" altLang="ko-KR" sz="3200" dirty="0" smtClean="0"/>
              <a:t>10%</a:t>
            </a:r>
          </a:p>
          <a:p>
            <a:pPr>
              <a:buNone/>
            </a:pPr>
            <a:r>
              <a:rPr lang="en-US" altLang="ko-KR" sz="3200" dirty="0" smtClean="0"/>
              <a:t>   </a:t>
            </a:r>
            <a:r>
              <a:rPr lang="ko-KR" altLang="en-US" sz="3200" dirty="0" smtClean="0"/>
              <a:t> </a:t>
            </a:r>
            <a:endParaRPr lang="en-US" altLang="ko-KR" sz="3200" dirty="0" smtClean="0"/>
          </a:p>
          <a:p>
            <a:pPr>
              <a:buNone/>
            </a:pPr>
            <a:r>
              <a:rPr lang="en-US" altLang="ko-KR" sz="3200" dirty="0" smtClean="0"/>
              <a:t> (</a:t>
            </a:r>
            <a:r>
              <a:rPr lang="ko-KR" altLang="en-US" sz="3200" dirty="0" smtClean="0"/>
              <a:t>학생의 수학 능력 </a:t>
            </a:r>
            <a:r>
              <a:rPr lang="en-US" altLang="ko-KR" sz="3200" dirty="0" smtClean="0"/>
              <a:t>- </a:t>
            </a:r>
            <a:r>
              <a:rPr lang="ko-KR" altLang="en-US" sz="3200" dirty="0" err="1" smtClean="0"/>
              <a:t>생기부</a:t>
            </a:r>
            <a:r>
              <a:rPr lang="ko-KR" altLang="en-US" sz="3200" dirty="0" smtClean="0"/>
              <a:t> 성적으로 평가 가능</a:t>
            </a:r>
            <a:r>
              <a:rPr lang="en-US" altLang="ko-KR" sz="3200" dirty="0" smtClean="0"/>
              <a:t>)</a:t>
            </a:r>
          </a:p>
          <a:p>
            <a:r>
              <a:rPr lang="ko-KR" altLang="en-US" sz="3200" dirty="0" smtClean="0"/>
              <a:t>고려대는 자연계 선발 인원이 더 많음 </a:t>
            </a:r>
            <a:endParaRPr lang="en-US" altLang="ko-KR" sz="3200" dirty="0" smtClean="0"/>
          </a:p>
          <a:p>
            <a:r>
              <a:rPr lang="ko-KR" altLang="en-US" sz="3200" dirty="0" smtClean="0"/>
              <a:t>국제 인재 </a:t>
            </a:r>
            <a:r>
              <a:rPr lang="en-US" altLang="ko-KR" sz="3200" dirty="0" smtClean="0"/>
              <a:t>(</a:t>
            </a:r>
            <a:r>
              <a:rPr lang="ko-KR" altLang="en-US" sz="3200" dirty="0" err="1" smtClean="0"/>
              <a:t>문이과</a:t>
            </a:r>
            <a:r>
              <a:rPr lang="ko-KR" altLang="en-US" sz="3200" dirty="0" smtClean="0"/>
              <a:t> 총 </a:t>
            </a:r>
            <a:r>
              <a:rPr lang="en-US" altLang="ko-KR" sz="3200" dirty="0" smtClean="0"/>
              <a:t>300</a:t>
            </a:r>
            <a:r>
              <a:rPr lang="ko-KR" altLang="en-US" sz="3200" dirty="0" smtClean="0"/>
              <a:t>명</a:t>
            </a:r>
            <a:r>
              <a:rPr lang="en-US" altLang="ko-KR" sz="3200" dirty="0" smtClean="0"/>
              <a:t>)</a:t>
            </a:r>
            <a:endParaRPr lang="ko-KR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003232" cy="928686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각 대학별 전형 요소</a:t>
            </a:r>
            <a:r>
              <a:rPr lang="en-US" altLang="ko-KR" dirty="0" smtClean="0"/>
              <a:t>(</a:t>
            </a:r>
            <a:r>
              <a:rPr lang="ko-KR" altLang="en-US" dirty="0" smtClean="0"/>
              <a:t>성균관대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484784"/>
            <a:ext cx="8538152" cy="4392488"/>
          </a:xfrm>
        </p:spPr>
        <p:txBody>
          <a:bodyPr>
            <a:normAutofit fontScale="70000" lnSpcReduction="20000"/>
          </a:bodyPr>
          <a:lstStyle/>
          <a:p>
            <a:r>
              <a:rPr lang="ko-KR" altLang="en-US" dirty="0" smtClean="0"/>
              <a:t>지원자격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해외소재 </a:t>
            </a:r>
            <a:r>
              <a:rPr lang="ko-KR" altLang="en-US" dirty="0"/>
              <a:t>학교에서 고교과정 </a:t>
            </a:r>
            <a:r>
              <a:rPr lang="en-US" altLang="ko-KR" dirty="0"/>
              <a:t>1</a:t>
            </a:r>
            <a:r>
              <a:rPr lang="ko-KR" altLang="en-US" dirty="0" err="1"/>
              <a:t>개학년</a:t>
            </a:r>
            <a:r>
              <a:rPr lang="ko-KR" altLang="en-US" dirty="0"/>
              <a:t> 이상을 </a:t>
            </a:r>
            <a:r>
              <a:rPr lang="ko-KR" altLang="en-US" dirty="0" err="1" smtClean="0"/>
              <a:t>포함하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</a:t>
            </a:r>
            <a:r>
              <a:rPr lang="ko-KR" altLang="en-US" dirty="0" smtClean="0"/>
              <a:t>여 </a:t>
            </a:r>
            <a:r>
              <a:rPr lang="ko-KR" altLang="en-US" dirty="0"/>
              <a:t>중</a:t>
            </a:r>
            <a:r>
              <a:rPr lang="en-US" altLang="ko-KR" dirty="0"/>
              <a:t>·</a:t>
            </a:r>
            <a:r>
              <a:rPr lang="ko-KR" altLang="en-US" dirty="0" smtClean="0"/>
              <a:t>고교과정 </a:t>
            </a:r>
            <a:r>
              <a:rPr lang="en-US" altLang="ko-KR" dirty="0"/>
              <a:t>3</a:t>
            </a:r>
            <a:r>
              <a:rPr lang="ko-KR" altLang="en-US" dirty="0" err="1"/>
              <a:t>개학년</a:t>
            </a:r>
            <a:r>
              <a:rPr lang="ko-KR" altLang="en-US" dirty="0"/>
              <a:t> 이상 수료한 자  </a:t>
            </a:r>
            <a:r>
              <a:rPr lang="en-US" altLang="ko-KR" dirty="0"/>
              <a:t>(</a:t>
            </a:r>
            <a:r>
              <a:rPr lang="ko-KR" altLang="en-US" dirty="0"/>
              <a:t>단</a:t>
            </a:r>
            <a:r>
              <a:rPr lang="en-US" altLang="ko-KR" dirty="0"/>
              <a:t>, </a:t>
            </a:r>
            <a:r>
              <a:rPr lang="ko-KR" altLang="en-US" dirty="0"/>
              <a:t>해당 기간 동안 </a:t>
            </a:r>
            <a:r>
              <a:rPr lang="ko-KR" altLang="en-US" dirty="0" smtClean="0">
                <a:solidFill>
                  <a:srgbClr val="FFFF00"/>
                </a:solidFill>
              </a:rPr>
              <a:t>부       </a:t>
            </a:r>
            <a:endParaRPr lang="en-US" altLang="ko-KR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altLang="ko-KR" dirty="0">
                <a:solidFill>
                  <a:srgbClr val="FFFF00"/>
                </a:solidFill>
              </a:rPr>
              <a:t> </a:t>
            </a:r>
            <a:r>
              <a:rPr lang="en-US" altLang="ko-KR" dirty="0" smtClean="0">
                <a:solidFill>
                  <a:srgbClr val="FFFF00"/>
                </a:solidFill>
              </a:rPr>
              <a:t>  </a:t>
            </a:r>
            <a:r>
              <a:rPr lang="ko-KR" altLang="en-US" dirty="0" smtClean="0">
                <a:solidFill>
                  <a:srgbClr val="FFFF00"/>
                </a:solidFill>
              </a:rPr>
              <a:t>모 </a:t>
            </a:r>
            <a:r>
              <a:rPr lang="ko-KR" altLang="en-US" dirty="0">
                <a:solidFill>
                  <a:srgbClr val="FFFF00"/>
                </a:solidFill>
              </a:rPr>
              <a:t>중 </a:t>
            </a:r>
            <a:r>
              <a:rPr lang="en-US" altLang="ko-KR" dirty="0">
                <a:solidFill>
                  <a:srgbClr val="FFFF00"/>
                </a:solidFill>
              </a:rPr>
              <a:t>1</a:t>
            </a:r>
            <a:r>
              <a:rPr lang="ko-KR" altLang="en-US" dirty="0">
                <a:solidFill>
                  <a:srgbClr val="FFFF00"/>
                </a:solidFill>
              </a:rPr>
              <a:t>인 </a:t>
            </a:r>
            <a:r>
              <a:rPr lang="ko-KR" altLang="en-US" dirty="0" smtClean="0">
                <a:solidFill>
                  <a:srgbClr val="FFFF00"/>
                </a:solidFill>
              </a:rPr>
              <a:t>이상이 </a:t>
            </a:r>
            <a:r>
              <a:rPr lang="ko-KR" altLang="en-US" dirty="0">
                <a:solidFill>
                  <a:srgbClr val="FFFF00"/>
                </a:solidFill>
              </a:rPr>
              <a:t>해외에서 연속 </a:t>
            </a:r>
            <a:r>
              <a:rPr lang="en-US" altLang="ko-KR" dirty="0">
                <a:solidFill>
                  <a:srgbClr val="FFFF00"/>
                </a:solidFill>
              </a:rPr>
              <a:t>2</a:t>
            </a:r>
            <a:r>
              <a:rPr lang="ko-KR" altLang="en-US" dirty="0">
                <a:solidFill>
                  <a:srgbClr val="FFFF00"/>
                </a:solidFill>
              </a:rPr>
              <a:t>년 이상 재직</a:t>
            </a:r>
            <a:r>
              <a:rPr lang="en-US" altLang="ko-KR" dirty="0">
                <a:solidFill>
                  <a:srgbClr val="FFFF00"/>
                </a:solidFill>
              </a:rPr>
              <a:t>·</a:t>
            </a:r>
            <a:r>
              <a:rPr lang="ko-KR" altLang="en-US" dirty="0">
                <a:solidFill>
                  <a:srgbClr val="FFFF00"/>
                </a:solidFill>
              </a:rPr>
              <a:t>사업</a:t>
            </a:r>
            <a:r>
              <a:rPr lang="en-US" altLang="ko-KR" dirty="0">
                <a:solidFill>
                  <a:srgbClr val="FFFF00"/>
                </a:solidFill>
              </a:rPr>
              <a:t>·</a:t>
            </a:r>
            <a:r>
              <a:rPr lang="ko-KR" altLang="en-US" dirty="0">
                <a:solidFill>
                  <a:srgbClr val="FFFF00"/>
                </a:solidFill>
              </a:rPr>
              <a:t>영업을 해야 </a:t>
            </a:r>
            <a:endParaRPr lang="en-US" altLang="ko-KR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altLang="ko-KR" dirty="0">
                <a:solidFill>
                  <a:srgbClr val="FFFF00"/>
                </a:solidFill>
              </a:rPr>
              <a:t> </a:t>
            </a:r>
            <a:r>
              <a:rPr lang="en-US" altLang="ko-KR" dirty="0" smtClean="0">
                <a:solidFill>
                  <a:srgbClr val="FFFF00"/>
                </a:solidFill>
              </a:rPr>
              <a:t>  </a:t>
            </a:r>
            <a:r>
              <a:rPr lang="ko-KR" altLang="en-US" dirty="0" smtClean="0">
                <a:solidFill>
                  <a:srgbClr val="FFFF00"/>
                </a:solidFill>
              </a:rPr>
              <a:t>함</a:t>
            </a:r>
            <a:r>
              <a:rPr lang="en-US" altLang="ko-KR" dirty="0" smtClean="0">
                <a:solidFill>
                  <a:srgbClr val="FFFF00"/>
                </a:solidFill>
              </a:rPr>
              <a:t>)</a:t>
            </a:r>
          </a:p>
          <a:p>
            <a:pPr marL="0" indent="0">
              <a:buNone/>
            </a:pPr>
            <a:r>
              <a:rPr lang="en-US" altLang="ko-KR" dirty="0" smtClean="0"/>
              <a:t> </a:t>
            </a:r>
            <a:r>
              <a:rPr lang="en-US" altLang="ko-KR" dirty="0"/>
              <a:t>• </a:t>
            </a:r>
            <a:r>
              <a:rPr lang="ko-KR" altLang="en-US" dirty="0" smtClean="0"/>
              <a:t>세부 </a:t>
            </a:r>
            <a:r>
              <a:rPr lang="ko-KR" altLang="en-US" dirty="0"/>
              <a:t>자격 기준 </a:t>
            </a:r>
            <a:r>
              <a:rPr lang="en-US" altLang="ko-KR" dirty="0"/>
              <a:t>: 2015</a:t>
            </a:r>
            <a:r>
              <a:rPr lang="ko-KR" altLang="en-US" dirty="0"/>
              <a:t>학년도 재외국민 특별전형 참조</a:t>
            </a:r>
          </a:p>
          <a:p>
            <a:r>
              <a:rPr lang="ko-KR" altLang="en-US" sz="3200" dirty="0" smtClean="0"/>
              <a:t>우선선발 서류 </a:t>
            </a:r>
            <a:r>
              <a:rPr lang="en-US" altLang="ko-KR" sz="3200" dirty="0" smtClean="0"/>
              <a:t>100%</a:t>
            </a:r>
          </a:p>
          <a:p>
            <a:r>
              <a:rPr lang="ko-KR" altLang="en-US" sz="3200" dirty="0" smtClean="0"/>
              <a:t> 일반 전형</a:t>
            </a:r>
            <a:endParaRPr lang="en-US" altLang="ko-KR" sz="3200" dirty="0" smtClean="0"/>
          </a:p>
          <a:p>
            <a:pPr>
              <a:buNone/>
            </a:pPr>
            <a:r>
              <a:rPr lang="en-US" altLang="ko-KR" sz="3200" dirty="0" smtClean="0"/>
              <a:t>  - </a:t>
            </a:r>
            <a:r>
              <a:rPr lang="ko-KR" altLang="en-US" sz="3200" dirty="0" smtClean="0"/>
              <a:t>인문계 </a:t>
            </a:r>
            <a:r>
              <a:rPr lang="en-US" altLang="ko-KR" sz="3200" dirty="0" smtClean="0"/>
              <a:t>: </a:t>
            </a:r>
            <a:r>
              <a:rPr lang="ko-KR" altLang="en-US" sz="3200" dirty="0" smtClean="0"/>
              <a:t>국어</a:t>
            </a:r>
            <a:r>
              <a:rPr lang="en-US" altLang="ko-KR" sz="3200" dirty="0" smtClean="0"/>
              <a:t>(</a:t>
            </a:r>
            <a:r>
              <a:rPr lang="en-US" altLang="ko-KR" dirty="0"/>
              <a:t>2</a:t>
            </a:r>
            <a:r>
              <a:rPr lang="en-US" altLang="ko-KR" dirty="0" smtClean="0"/>
              <a:t>0</a:t>
            </a:r>
            <a:r>
              <a:rPr lang="en-US" altLang="ko-KR" sz="3200" dirty="0" smtClean="0"/>
              <a:t>)</a:t>
            </a:r>
            <a:r>
              <a:rPr lang="ko-KR" altLang="en-US" dirty="0" smtClean="0"/>
              <a:t> </a:t>
            </a:r>
            <a:r>
              <a:rPr lang="en-US" altLang="ko-KR" dirty="0"/>
              <a:t>+</a:t>
            </a:r>
            <a:r>
              <a:rPr lang="en-US" altLang="ko-KR" dirty="0" smtClean="0"/>
              <a:t> </a:t>
            </a:r>
            <a:r>
              <a:rPr lang="ko-KR" altLang="en-US" sz="3200" dirty="0" smtClean="0"/>
              <a:t>영어</a:t>
            </a:r>
            <a:r>
              <a:rPr lang="en-US" altLang="ko-KR" sz="3200" dirty="0" smtClean="0"/>
              <a:t>(</a:t>
            </a:r>
            <a:r>
              <a:rPr lang="en-US" altLang="ko-KR" dirty="0"/>
              <a:t>2</a:t>
            </a:r>
            <a:r>
              <a:rPr lang="en-US" altLang="ko-KR" dirty="0" smtClean="0"/>
              <a:t>0</a:t>
            </a:r>
            <a:r>
              <a:rPr lang="en-US" altLang="ko-KR" sz="3200" dirty="0" smtClean="0"/>
              <a:t>)+</a:t>
            </a:r>
            <a:r>
              <a:rPr lang="ko-KR" altLang="en-US" sz="3200" dirty="0" smtClean="0"/>
              <a:t>서류 </a:t>
            </a:r>
            <a:r>
              <a:rPr lang="en-US" altLang="ko-KR" sz="3200" dirty="0" smtClean="0"/>
              <a:t>(</a:t>
            </a:r>
            <a:r>
              <a:rPr lang="en-US" altLang="ko-KR" dirty="0"/>
              <a:t>6</a:t>
            </a:r>
            <a:r>
              <a:rPr lang="en-US" altLang="ko-KR" sz="3200" dirty="0" smtClean="0"/>
              <a:t>0)</a:t>
            </a:r>
          </a:p>
          <a:p>
            <a:pPr>
              <a:buNone/>
            </a:pPr>
            <a:r>
              <a:rPr lang="en-US" altLang="ko-KR" sz="3200" dirty="0" smtClean="0"/>
              <a:t>  - </a:t>
            </a:r>
            <a:r>
              <a:rPr lang="ko-KR" altLang="en-US" sz="3200" dirty="0" smtClean="0"/>
              <a:t>자연계 </a:t>
            </a:r>
            <a:r>
              <a:rPr lang="en-US" altLang="ko-KR" sz="3200" dirty="0" smtClean="0"/>
              <a:t>: </a:t>
            </a:r>
            <a:r>
              <a:rPr lang="ko-KR" altLang="en-US" sz="3200" dirty="0" smtClean="0"/>
              <a:t>수학</a:t>
            </a:r>
            <a:r>
              <a:rPr lang="en-US" altLang="ko-KR" sz="3200" dirty="0" smtClean="0"/>
              <a:t>(</a:t>
            </a:r>
            <a:r>
              <a:rPr lang="en-US" altLang="ko-KR" dirty="0"/>
              <a:t>4</a:t>
            </a:r>
            <a:r>
              <a:rPr lang="en-US" altLang="ko-KR" dirty="0" smtClean="0"/>
              <a:t>0</a:t>
            </a:r>
            <a:r>
              <a:rPr lang="en-US" altLang="ko-KR" sz="3200" dirty="0" smtClean="0"/>
              <a:t>) +</a:t>
            </a:r>
            <a:r>
              <a:rPr lang="ko-KR" altLang="en-US" sz="3200" dirty="0" smtClean="0"/>
              <a:t>서류 </a:t>
            </a:r>
            <a:r>
              <a:rPr lang="en-US" altLang="ko-KR" sz="3200" dirty="0" smtClean="0"/>
              <a:t>(60)</a:t>
            </a:r>
          </a:p>
          <a:p>
            <a:pPr>
              <a:buNone/>
            </a:pPr>
            <a:r>
              <a:rPr lang="en-US" altLang="ko-KR" sz="3200" dirty="0" smtClean="0"/>
              <a:t>  - </a:t>
            </a:r>
            <a:r>
              <a:rPr lang="ko-KR" altLang="en-US" sz="3200" dirty="0" err="1" smtClean="0">
                <a:solidFill>
                  <a:srgbClr val="FFFF00"/>
                </a:solidFill>
              </a:rPr>
              <a:t>의예</a:t>
            </a:r>
            <a:r>
              <a:rPr lang="ko-KR" altLang="en-US" sz="3200" dirty="0" smtClean="0">
                <a:solidFill>
                  <a:srgbClr val="FFFF00"/>
                </a:solidFill>
              </a:rPr>
              <a:t> </a:t>
            </a:r>
            <a:r>
              <a:rPr lang="en-US" altLang="ko-KR" sz="3200" dirty="0" smtClean="0">
                <a:solidFill>
                  <a:srgbClr val="FFFF00"/>
                </a:solidFill>
              </a:rPr>
              <a:t>: </a:t>
            </a:r>
            <a:r>
              <a:rPr lang="ko-KR" altLang="en-US" sz="3200" dirty="0" smtClean="0">
                <a:solidFill>
                  <a:srgbClr val="FFFF00"/>
                </a:solidFill>
              </a:rPr>
              <a:t>국어</a:t>
            </a:r>
            <a:r>
              <a:rPr lang="en-US" altLang="ko-KR" sz="3200" dirty="0" smtClean="0">
                <a:solidFill>
                  <a:srgbClr val="FFFF00"/>
                </a:solidFill>
              </a:rPr>
              <a:t>,</a:t>
            </a:r>
            <a:r>
              <a:rPr lang="ko-KR" altLang="en-US" sz="3200" dirty="0" smtClean="0">
                <a:solidFill>
                  <a:srgbClr val="FFFF00"/>
                </a:solidFill>
              </a:rPr>
              <a:t>또는 영어</a:t>
            </a:r>
            <a:r>
              <a:rPr lang="en-US" altLang="ko-KR" sz="3200" dirty="0" smtClean="0">
                <a:solidFill>
                  <a:srgbClr val="FFFF00"/>
                </a:solidFill>
              </a:rPr>
              <a:t>25+</a:t>
            </a:r>
            <a:r>
              <a:rPr lang="ko-KR" altLang="en-US" sz="3200" dirty="0" smtClean="0">
                <a:solidFill>
                  <a:srgbClr val="FFFF00"/>
                </a:solidFill>
              </a:rPr>
              <a:t>수학</a:t>
            </a:r>
            <a:r>
              <a:rPr lang="en-US" altLang="ko-KR" sz="3200" dirty="0" smtClean="0">
                <a:solidFill>
                  <a:srgbClr val="FFFF00"/>
                </a:solidFill>
              </a:rPr>
              <a:t>25+ +</a:t>
            </a:r>
            <a:r>
              <a:rPr lang="ko-KR" altLang="en-US" sz="3200" dirty="0" smtClean="0">
                <a:solidFill>
                  <a:srgbClr val="FFFF00"/>
                </a:solidFill>
              </a:rPr>
              <a:t>서류 </a:t>
            </a:r>
            <a:r>
              <a:rPr lang="en-US" altLang="ko-KR" sz="3200" dirty="0" smtClean="0">
                <a:solidFill>
                  <a:srgbClr val="FFFF00"/>
                </a:solidFill>
              </a:rPr>
              <a:t>(50)</a:t>
            </a:r>
          </a:p>
          <a:p>
            <a:pPr>
              <a:buNone/>
            </a:pPr>
            <a:r>
              <a:rPr lang="en-US" altLang="ko-KR" dirty="0" smtClean="0">
                <a:solidFill>
                  <a:srgbClr val="FFFF00"/>
                </a:solidFill>
              </a:rPr>
              <a:t>  - </a:t>
            </a:r>
            <a:r>
              <a:rPr lang="ko-KR" altLang="en-US" sz="3200" dirty="0" err="1" smtClean="0">
                <a:solidFill>
                  <a:srgbClr val="FFFF00"/>
                </a:solidFill>
              </a:rPr>
              <a:t>동점자는</a:t>
            </a:r>
            <a:r>
              <a:rPr lang="ko-KR" altLang="en-US" sz="3200" dirty="0" smtClean="0">
                <a:solidFill>
                  <a:srgbClr val="FFFF00"/>
                </a:solidFill>
              </a:rPr>
              <a:t> 국어 점수 우수자 우선</a:t>
            </a:r>
            <a:endParaRPr lang="en-US" altLang="ko-KR" sz="32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altLang="ko-KR" sz="3200" dirty="0" smtClean="0">
                <a:solidFill>
                  <a:srgbClr val="FFFF00"/>
                </a:solidFill>
              </a:rPr>
              <a:t>   (</a:t>
            </a:r>
            <a:r>
              <a:rPr lang="ko-KR" altLang="en-US" sz="3200" dirty="0" smtClean="0">
                <a:solidFill>
                  <a:srgbClr val="FFFF00"/>
                </a:solidFill>
              </a:rPr>
              <a:t>성균관대학교 국어는 비교적 </a:t>
            </a:r>
            <a:r>
              <a:rPr lang="ko-KR" altLang="en-US" sz="3200" dirty="0" err="1" smtClean="0">
                <a:solidFill>
                  <a:srgbClr val="FFFF00"/>
                </a:solidFill>
              </a:rPr>
              <a:t>수능형</a:t>
            </a:r>
            <a:r>
              <a:rPr lang="ko-KR" altLang="en-US" sz="3200" dirty="0" smtClean="0">
                <a:solidFill>
                  <a:srgbClr val="FFFF00"/>
                </a:solidFill>
              </a:rPr>
              <a:t> 문제임</a:t>
            </a:r>
            <a:r>
              <a:rPr lang="en-US" altLang="ko-KR" sz="3200" dirty="0" smtClean="0">
                <a:solidFill>
                  <a:srgbClr val="FFFF00"/>
                </a:solidFill>
              </a:rPr>
              <a:t>)</a:t>
            </a:r>
            <a:endParaRPr lang="en-US" altLang="ko-K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003232" cy="928686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각 대학별 전형 요소</a:t>
            </a:r>
            <a:r>
              <a:rPr lang="en-US" altLang="ko-KR" dirty="0" smtClean="0"/>
              <a:t>(</a:t>
            </a:r>
            <a:r>
              <a:rPr lang="ko-KR" altLang="en-US" dirty="0" smtClean="0"/>
              <a:t>한</a:t>
            </a:r>
            <a:r>
              <a:rPr lang="ko-KR" altLang="en-US" dirty="0"/>
              <a:t>양</a:t>
            </a:r>
            <a:r>
              <a:rPr lang="ko-KR" altLang="en-US" dirty="0" smtClean="0"/>
              <a:t>대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484784"/>
            <a:ext cx="8538152" cy="439248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altLang="ko-KR" dirty="0" smtClean="0"/>
              <a:t> </a:t>
            </a:r>
          </a:p>
          <a:p>
            <a:r>
              <a:rPr lang="ko-KR" altLang="en-US" sz="7200" dirty="0"/>
              <a:t>지원자격</a:t>
            </a:r>
          </a:p>
          <a:p>
            <a:pPr marL="0" indent="0">
              <a:buNone/>
            </a:pPr>
            <a:r>
              <a:rPr lang="en-US" altLang="ko-KR" sz="7200" dirty="0" smtClean="0"/>
              <a:t>  - </a:t>
            </a:r>
            <a:r>
              <a:rPr lang="ko-KR" altLang="en-US" sz="7200" dirty="0"/>
              <a:t>학생 </a:t>
            </a:r>
            <a:r>
              <a:rPr lang="en-US" altLang="ko-KR" sz="7200" dirty="0"/>
              <a:t>: </a:t>
            </a:r>
          </a:p>
          <a:p>
            <a:pPr marL="0" indent="0">
              <a:buNone/>
            </a:pPr>
            <a:r>
              <a:rPr lang="ko-KR" altLang="en-US" sz="7200" dirty="0" smtClean="0"/>
              <a:t>  해외소재 </a:t>
            </a:r>
            <a:r>
              <a:rPr lang="ko-KR" altLang="en-US" sz="7200" dirty="0"/>
              <a:t>학교에서 고교 과정 </a:t>
            </a:r>
            <a:r>
              <a:rPr lang="en-US" altLang="ko-KR" sz="7200" dirty="0"/>
              <a:t>1</a:t>
            </a:r>
            <a:r>
              <a:rPr lang="ko-KR" altLang="en-US" sz="7200" dirty="0"/>
              <a:t>개 학년 이상을 포함하여 중</a:t>
            </a:r>
            <a:r>
              <a:rPr lang="en-US" altLang="ko-KR" sz="7200" dirty="0"/>
              <a:t>‧</a:t>
            </a:r>
            <a:r>
              <a:rPr lang="ko-KR" altLang="en-US" sz="7200" dirty="0"/>
              <a:t>고교 </a:t>
            </a:r>
            <a:endParaRPr lang="en-US" altLang="ko-KR" sz="7200" dirty="0" smtClean="0"/>
          </a:p>
          <a:p>
            <a:pPr marL="0" indent="0">
              <a:buNone/>
            </a:pPr>
            <a:r>
              <a:rPr lang="en-US" altLang="ko-KR" sz="7200" dirty="0"/>
              <a:t> </a:t>
            </a:r>
            <a:r>
              <a:rPr lang="en-US" altLang="ko-KR" sz="7200" dirty="0" smtClean="0"/>
              <a:t> </a:t>
            </a:r>
            <a:r>
              <a:rPr lang="ko-KR" altLang="en-US" sz="7200" dirty="0" smtClean="0"/>
              <a:t>과정 </a:t>
            </a:r>
            <a:r>
              <a:rPr lang="ko-KR" altLang="en-US" sz="7200" dirty="0"/>
              <a:t>통산 </a:t>
            </a:r>
            <a:r>
              <a:rPr lang="en-US" altLang="ko-KR" sz="7200" dirty="0"/>
              <a:t>3</a:t>
            </a:r>
            <a:r>
              <a:rPr lang="ko-KR" altLang="en-US" sz="7200" dirty="0"/>
              <a:t>개 학년을 수료</a:t>
            </a:r>
          </a:p>
          <a:p>
            <a:pPr marL="0" indent="0">
              <a:buNone/>
            </a:pPr>
            <a:r>
              <a:rPr lang="ko-KR" altLang="en-US" sz="7200" dirty="0" smtClean="0"/>
              <a:t> </a:t>
            </a:r>
            <a:r>
              <a:rPr lang="en-US" altLang="ko-KR" sz="7200" dirty="0"/>
              <a:t>- </a:t>
            </a:r>
            <a:r>
              <a:rPr lang="ko-KR" altLang="en-US" sz="7200" dirty="0"/>
              <a:t>부모 </a:t>
            </a:r>
            <a:r>
              <a:rPr lang="en-US" altLang="ko-KR" sz="7200" dirty="0"/>
              <a:t>:  </a:t>
            </a:r>
          </a:p>
          <a:p>
            <a:pPr marL="0" indent="0">
              <a:buNone/>
            </a:pPr>
            <a:r>
              <a:rPr lang="ko-KR" altLang="en-US" sz="7200" dirty="0" smtClean="0"/>
              <a:t>  학생이 </a:t>
            </a:r>
            <a:r>
              <a:rPr lang="ko-KR" altLang="en-US" sz="7200" dirty="0"/>
              <a:t>중</a:t>
            </a:r>
            <a:r>
              <a:rPr lang="en-US" altLang="ko-KR" sz="7200" dirty="0"/>
              <a:t>‧</a:t>
            </a:r>
            <a:r>
              <a:rPr lang="ko-KR" altLang="en-US" sz="7200" dirty="0"/>
              <a:t>고교 과정 통산 </a:t>
            </a:r>
            <a:r>
              <a:rPr lang="en-US" altLang="ko-KR" sz="7200" dirty="0"/>
              <a:t>3</a:t>
            </a:r>
            <a:r>
              <a:rPr lang="ko-KR" altLang="en-US" sz="7200" dirty="0"/>
              <a:t>개 학년을 수료하는 동안 총 </a:t>
            </a:r>
            <a:r>
              <a:rPr lang="en-US" altLang="ko-KR" sz="7200" dirty="0"/>
              <a:t>545</a:t>
            </a:r>
            <a:r>
              <a:rPr lang="ko-KR" altLang="en-US" sz="7200" dirty="0"/>
              <a:t>일 </a:t>
            </a:r>
            <a:r>
              <a:rPr lang="ko-KR" altLang="en-US" sz="7200" dirty="0" smtClean="0"/>
              <a:t>     </a:t>
            </a:r>
            <a:endParaRPr lang="en-US" altLang="ko-KR" sz="7200" dirty="0" smtClean="0"/>
          </a:p>
          <a:p>
            <a:pPr marL="0" indent="0">
              <a:buNone/>
            </a:pPr>
            <a:r>
              <a:rPr lang="en-US" altLang="ko-KR" sz="7200" dirty="0"/>
              <a:t> </a:t>
            </a:r>
            <a:r>
              <a:rPr lang="en-US" altLang="ko-KR" sz="7200" dirty="0" smtClean="0"/>
              <a:t> </a:t>
            </a:r>
            <a:r>
              <a:rPr lang="ko-KR" altLang="en-US" sz="7200" dirty="0" smtClean="0"/>
              <a:t>이상</a:t>
            </a:r>
            <a:r>
              <a:rPr lang="en-US" altLang="ko-KR" sz="7200" dirty="0"/>
              <a:t>(</a:t>
            </a:r>
            <a:r>
              <a:rPr lang="ko-KR" altLang="en-US" sz="7200" dirty="0"/>
              <a:t>고교 과정 </a:t>
            </a:r>
            <a:r>
              <a:rPr lang="en-US" altLang="ko-KR" sz="7200" dirty="0"/>
              <a:t>180</a:t>
            </a:r>
            <a:r>
              <a:rPr lang="ko-KR" altLang="en-US" sz="7200" dirty="0"/>
              <a:t>일 포함</a:t>
            </a:r>
            <a:r>
              <a:rPr lang="en-US" altLang="ko-KR" sz="7200" dirty="0"/>
              <a:t>) </a:t>
            </a:r>
            <a:r>
              <a:rPr lang="ko-KR" altLang="en-US" sz="7200" dirty="0"/>
              <a:t>해외 에서 체류</a:t>
            </a:r>
          </a:p>
          <a:p>
            <a:endParaRPr lang="en-US" altLang="ko-KR" sz="7200" dirty="0" smtClean="0"/>
          </a:p>
          <a:p>
            <a:endParaRPr lang="en-US" altLang="ko-KR" sz="7200" dirty="0" smtClean="0"/>
          </a:p>
          <a:p>
            <a:pPr marL="0" indent="0">
              <a:buNone/>
            </a:pPr>
            <a:r>
              <a:rPr lang="ko-KR" altLang="en-US" sz="7200" dirty="0" smtClean="0"/>
              <a:t>   전형 방법 </a:t>
            </a:r>
            <a:r>
              <a:rPr lang="en-US" altLang="ko-KR" sz="7200" dirty="0" smtClean="0"/>
              <a:t>: </a:t>
            </a:r>
            <a:r>
              <a:rPr lang="ko-KR" altLang="en-US" sz="7200" dirty="0" smtClean="0"/>
              <a:t>인문 </a:t>
            </a:r>
            <a:r>
              <a:rPr lang="en-US" altLang="ko-KR" sz="7200" dirty="0" smtClean="0"/>
              <a:t>-</a:t>
            </a:r>
            <a:r>
              <a:rPr lang="ko-KR" altLang="en-US" sz="7200" dirty="0" smtClean="0"/>
              <a:t> </a:t>
            </a:r>
            <a:r>
              <a:rPr lang="ko-KR" altLang="en-US" sz="7200" dirty="0"/>
              <a:t>국어필답고사 </a:t>
            </a:r>
            <a:r>
              <a:rPr lang="en-US" altLang="ko-KR" sz="7200" dirty="0"/>
              <a:t>100% TOEFL(</a:t>
            </a:r>
            <a:r>
              <a:rPr lang="en-US" altLang="ko-KR" sz="7200" dirty="0" err="1"/>
              <a:t>iBT</a:t>
            </a:r>
            <a:r>
              <a:rPr lang="en-US" altLang="ko-KR" sz="7200" dirty="0"/>
              <a:t>) 90</a:t>
            </a:r>
            <a:r>
              <a:rPr lang="ko-KR" altLang="en-US" sz="7200" dirty="0"/>
              <a:t>점</a:t>
            </a:r>
            <a:r>
              <a:rPr lang="en-US" altLang="ko-KR" sz="7200" dirty="0"/>
              <a:t>, TEPS 720</a:t>
            </a:r>
            <a:r>
              <a:rPr lang="ko-KR" altLang="en-US" sz="7200" dirty="0"/>
              <a:t>점</a:t>
            </a:r>
            <a:r>
              <a:rPr lang="en-US" altLang="ko-KR" sz="7200" dirty="0"/>
              <a:t>, HSK 5</a:t>
            </a:r>
            <a:r>
              <a:rPr lang="ko-KR" altLang="en-US" sz="7200" dirty="0"/>
              <a:t>급</a:t>
            </a:r>
            <a:r>
              <a:rPr lang="en-US" altLang="ko-KR" sz="7200" dirty="0"/>
              <a:t>, </a:t>
            </a:r>
            <a:endParaRPr lang="en-US" altLang="ko-KR" sz="7200" dirty="0" smtClean="0"/>
          </a:p>
          <a:p>
            <a:pPr marL="0" indent="0">
              <a:buNone/>
            </a:pPr>
            <a:r>
              <a:rPr lang="en-US" altLang="ko-KR" sz="7200" dirty="0"/>
              <a:t> </a:t>
            </a:r>
            <a:r>
              <a:rPr lang="en-US" altLang="ko-KR" sz="7200" dirty="0" smtClean="0"/>
              <a:t>                 JLPT </a:t>
            </a:r>
            <a:r>
              <a:rPr lang="en-US" altLang="ko-KR" sz="7200" dirty="0"/>
              <a:t>N1</a:t>
            </a:r>
            <a:r>
              <a:rPr lang="ko-KR" altLang="en-US" sz="7200" dirty="0" smtClean="0"/>
              <a:t>급</a:t>
            </a:r>
            <a:endParaRPr lang="en-US" altLang="ko-KR" sz="7200" dirty="0" smtClean="0"/>
          </a:p>
          <a:p>
            <a:pPr marL="0" indent="0">
              <a:buNone/>
            </a:pPr>
            <a:r>
              <a:rPr lang="en-US" altLang="ko-KR" sz="7200" dirty="0"/>
              <a:t> </a:t>
            </a:r>
            <a:r>
              <a:rPr lang="en-US" altLang="ko-KR" sz="7200" dirty="0" smtClean="0"/>
              <a:t>             </a:t>
            </a:r>
            <a:r>
              <a:rPr lang="ko-KR" altLang="en-US" sz="7200" dirty="0" smtClean="0"/>
              <a:t>    자연 </a:t>
            </a:r>
            <a:r>
              <a:rPr lang="en-US" altLang="ko-KR" sz="7200" dirty="0" smtClean="0"/>
              <a:t>- </a:t>
            </a:r>
            <a:r>
              <a:rPr lang="ko-KR" altLang="en-US" sz="7200" dirty="0" smtClean="0"/>
              <a:t>수학필답고사 </a:t>
            </a:r>
            <a:r>
              <a:rPr lang="en-US" altLang="ko-KR" sz="7200" dirty="0"/>
              <a:t>100</a:t>
            </a:r>
            <a:r>
              <a:rPr lang="en-US" altLang="ko-KR" sz="7200" dirty="0" smtClean="0"/>
              <a:t>%</a:t>
            </a:r>
          </a:p>
          <a:p>
            <a:pPr marL="0" indent="0">
              <a:buNone/>
            </a:pPr>
            <a:r>
              <a:rPr lang="ko-KR" altLang="en-US" sz="7200" dirty="0" smtClean="0"/>
              <a:t>                  국제학부 영어구술면접 </a:t>
            </a:r>
            <a:r>
              <a:rPr lang="en-US" altLang="ko-KR" sz="7200" dirty="0" smtClean="0"/>
              <a:t>100% TOEFL(</a:t>
            </a:r>
            <a:r>
              <a:rPr lang="en-US" altLang="ko-KR" sz="7200" dirty="0" err="1" smtClean="0"/>
              <a:t>iBT</a:t>
            </a:r>
            <a:r>
              <a:rPr lang="en-US" altLang="ko-KR" sz="7200" dirty="0" smtClean="0"/>
              <a:t>) 100</a:t>
            </a:r>
            <a:r>
              <a:rPr lang="ko-KR" altLang="en-US" sz="7200" dirty="0" smtClean="0"/>
              <a:t>점</a:t>
            </a:r>
            <a:r>
              <a:rPr lang="en-US" altLang="ko-KR" sz="7200" dirty="0" smtClean="0"/>
              <a:t>, TEPS 800</a:t>
            </a:r>
            <a:r>
              <a:rPr lang="ko-KR" altLang="en-US" sz="7200" dirty="0" smtClean="0"/>
              <a:t>점</a:t>
            </a:r>
            <a:endParaRPr lang="en-US" altLang="ko-KR" sz="7200" dirty="0" smtClean="0"/>
          </a:p>
          <a:p>
            <a:endParaRPr lang="en-US" altLang="ko-KR" sz="7200" b="1" dirty="0" smtClean="0"/>
          </a:p>
          <a:p>
            <a:pPr marL="0" indent="0">
              <a:buNone/>
            </a:pPr>
            <a:r>
              <a:rPr lang="en-US" altLang="ko-KR" sz="7200" b="1" dirty="0" smtClean="0"/>
              <a:t>  </a:t>
            </a:r>
            <a:r>
              <a:rPr lang="en-US" altLang="ko-KR" sz="7200" dirty="0" smtClean="0"/>
              <a:t>- </a:t>
            </a:r>
            <a:r>
              <a:rPr lang="ko-KR" altLang="en-US" sz="7200" dirty="0" err="1" smtClean="0"/>
              <a:t>에리카</a:t>
            </a:r>
            <a:r>
              <a:rPr lang="ko-KR" altLang="en-US" sz="7200" dirty="0" smtClean="0"/>
              <a:t> </a:t>
            </a:r>
            <a:r>
              <a:rPr lang="en-US" altLang="ko-KR" sz="7200" dirty="0" smtClean="0"/>
              <a:t>: </a:t>
            </a:r>
            <a:r>
              <a:rPr lang="ko-KR" altLang="en-US" sz="7200" dirty="0" smtClean="0"/>
              <a:t>필답 </a:t>
            </a:r>
            <a:r>
              <a:rPr lang="en-US" altLang="ko-KR" sz="7200" dirty="0" smtClean="0"/>
              <a:t>: </a:t>
            </a:r>
            <a:r>
              <a:rPr lang="ko-KR" altLang="en-US" sz="7200" dirty="0" smtClean="0"/>
              <a:t>인문</a:t>
            </a:r>
            <a:r>
              <a:rPr lang="en-US" altLang="ko-KR" sz="7200" dirty="0" smtClean="0"/>
              <a:t> - </a:t>
            </a:r>
            <a:r>
              <a:rPr lang="ko-KR" altLang="en-US" sz="7200" dirty="0" smtClean="0"/>
              <a:t>국어</a:t>
            </a:r>
            <a:r>
              <a:rPr lang="en-US" altLang="ko-KR" sz="7200" dirty="0" smtClean="0"/>
              <a:t>50+</a:t>
            </a:r>
            <a:r>
              <a:rPr lang="ko-KR" altLang="en-US" sz="7200" dirty="0" smtClean="0"/>
              <a:t>영어</a:t>
            </a:r>
            <a:r>
              <a:rPr lang="en-US" altLang="ko-KR" sz="7200" dirty="0" smtClean="0"/>
              <a:t>50</a:t>
            </a:r>
          </a:p>
          <a:p>
            <a:pPr marL="0" indent="0">
              <a:buNone/>
            </a:pPr>
            <a:r>
              <a:rPr lang="en-US" altLang="ko-KR" sz="7200" dirty="0"/>
              <a:t> </a:t>
            </a:r>
            <a:r>
              <a:rPr lang="en-US" altLang="ko-KR" sz="7200" dirty="0" smtClean="0"/>
              <a:t>                       </a:t>
            </a:r>
            <a:r>
              <a:rPr lang="ko-KR" altLang="en-US" sz="7200" dirty="0" smtClean="0"/>
              <a:t>자연 </a:t>
            </a:r>
            <a:r>
              <a:rPr lang="en-US" altLang="ko-KR" sz="7200" dirty="0" smtClean="0"/>
              <a:t>- </a:t>
            </a:r>
            <a:r>
              <a:rPr lang="ko-KR" altLang="en-US" sz="7200" dirty="0" smtClean="0"/>
              <a:t>영어</a:t>
            </a:r>
            <a:r>
              <a:rPr lang="en-US" altLang="ko-KR" sz="7200" dirty="0" smtClean="0"/>
              <a:t>50+</a:t>
            </a:r>
            <a:r>
              <a:rPr lang="ko-KR" altLang="en-US" sz="7200" dirty="0" smtClean="0"/>
              <a:t>수학</a:t>
            </a:r>
            <a:r>
              <a:rPr lang="en-US" altLang="ko-KR" sz="7200" dirty="0" smtClean="0"/>
              <a:t>50 </a:t>
            </a:r>
            <a:endParaRPr lang="en-US" altLang="ko-KR" sz="7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003232" cy="928686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각 대학별 전형 요소</a:t>
            </a:r>
            <a:r>
              <a:rPr lang="en-US" altLang="ko-KR" dirty="0" smtClean="0"/>
              <a:t>(</a:t>
            </a:r>
            <a:r>
              <a:rPr lang="ko-KR" altLang="en-US" dirty="0" smtClean="0"/>
              <a:t>서강대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484784"/>
            <a:ext cx="8538152" cy="4392488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 2016</a:t>
            </a:r>
            <a:r>
              <a:rPr lang="ko-KR" altLang="en-US" dirty="0" smtClean="0"/>
              <a:t>년 변화 </a:t>
            </a:r>
            <a:r>
              <a:rPr lang="en-US" altLang="ko-KR" dirty="0" smtClean="0"/>
              <a:t> </a:t>
            </a:r>
            <a:r>
              <a:rPr lang="ko-KR" altLang="en-US" dirty="0" smtClean="0"/>
              <a:t>서류 </a:t>
            </a:r>
            <a:r>
              <a:rPr lang="en-US" altLang="ko-KR" dirty="0" smtClean="0"/>
              <a:t>100 %</a:t>
            </a:r>
          </a:p>
          <a:p>
            <a:r>
              <a:rPr lang="en-US" altLang="ko-KR" dirty="0" smtClean="0"/>
              <a:t> </a:t>
            </a:r>
            <a:r>
              <a:rPr lang="ko-KR" altLang="en-US" dirty="0" smtClean="0"/>
              <a:t>성적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자기소개서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추천서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기타 각종 서류</a:t>
            </a:r>
            <a:endParaRPr lang="en-US" altLang="ko-KR" dirty="0" smtClean="0"/>
          </a:p>
          <a:p>
            <a:pPr>
              <a:buNone/>
            </a:pPr>
            <a:r>
              <a:rPr lang="en-US" altLang="ko-KR" b="1" dirty="0" smtClean="0">
                <a:solidFill>
                  <a:srgbClr val="FF0000"/>
                </a:solidFill>
              </a:rPr>
              <a:t> 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409888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003232" cy="928686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각 대학별 전형 요소</a:t>
            </a:r>
            <a:r>
              <a:rPr lang="en-US" altLang="ko-KR" dirty="0" smtClean="0"/>
              <a:t>(</a:t>
            </a:r>
            <a:r>
              <a:rPr lang="ko-KR" altLang="en-US" dirty="0" smtClean="0"/>
              <a:t>경희대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484784"/>
            <a:ext cx="8538152" cy="4392488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 일반 전형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- </a:t>
            </a:r>
            <a:r>
              <a:rPr lang="ko-KR" altLang="en-US" dirty="0" smtClean="0"/>
              <a:t>인문계 </a:t>
            </a:r>
            <a:r>
              <a:rPr lang="en-US" altLang="ko-KR" dirty="0" smtClean="0"/>
              <a:t>:</a:t>
            </a:r>
            <a:r>
              <a:rPr lang="ko-KR" altLang="en-US" dirty="0" smtClean="0"/>
              <a:t>국어</a:t>
            </a:r>
            <a:r>
              <a:rPr lang="en-US" altLang="ko-KR" dirty="0" smtClean="0"/>
              <a:t>(40)+</a:t>
            </a:r>
            <a:r>
              <a:rPr lang="ko-KR" altLang="en-US" dirty="0" smtClean="0"/>
              <a:t>영어</a:t>
            </a:r>
            <a:r>
              <a:rPr lang="en-US" altLang="ko-KR" dirty="0" smtClean="0"/>
              <a:t>(60)</a:t>
            </a:r>
          </a:p>
          <a:p>
            <a:pPr>
              <a:buNone/>
            </a:pPr>
            <a:r>
              <a:rPr lang="en-US" altLang="ko-KR" dirty="0" smtClean="0"/>
              <a:t>  - </a:t>
            </a:r>
            <a:r>
              <a:rPr lang="ko-KR" altLang="en-US" dirty="0" smtClean="0"/>
              <a:t>자연계 </a:t>
            </a:r>
            <a:r>
              <a:rPr lang="en-US" altLang="ko-KR" dirty="0" smtClean="0"/>
              <a:t>:</a:t>
            </a:r>
            <a:r>
              <a:rPr lang="ko-KR" altLang="en-US" dirty="0" smtClean="0"/>
              <a:t>영</a:t>
            </a:r>
            <a:r>
              <a:rPr lang="ko-KR" altLang="en-US" dirty="0"/>
              <a:t>어</a:t>
            </a:r>
            <a:r>
              <a:rPr lang="en-US" altLang="ko-KR" dirty="0" smtClean="0"/>
              <a:t>(40)+</a:t>
            </a:r>
            <a:r>
              <a:rPr lang="ko-KR" altLang="en-US" dirty="0" smtClean="0"/>
              <a:t>수학</a:t>
            </a:r>
            <a:r>
              <a:rPr lang="en-US" altLang="ko-KR" dirty="0" smtClean="0"/>
              <a:t>(60)</a:t>
            </a:r>
            <a:endParaRPr lang="en-US" altLang="ko-KR" sz="3200" dirty="0" smtClean="0"/>
          </a:p>
          <a:p>
            <a:r>
              <a:rPr lang="ko-KR" altLang="en-US" sz="3200" dirty="0" smtClean="0"/>
              <a:t> </a:t>
            </a:r>
            <a:r>
              <a:rPr lang="ko-KR" altLang="en-US" dirty="0" smtClean="0">
                <a:solidFill>
                  <a:srgbClr val="FFFF00"/>
                </a:solidFill>
              </a:rPr>
              <a:t> 문항수가 많음 </a:t>
            </a:r>
            <a:r>
              <a:rPr lang="en-US" altLang="ko-KR" dirty="0" smtClean="0">
                <a:solidFill>
                  <a:srgbClr val="FFFF00"/>
                </a:solidFill>
              </a:rPr>
              <a:t>(50</a:t>
            </a:r>
            <a:r>
              <a:rPr lang="ko-KR" altLang="en-US" dirty="0" smtClean="0">
                <a:solidFill>
                  <a:srgbClr val="FFFF00"/>
                </a:solidFill>
              </a:rPr>
              <a:t>문제</a:t>
            </a:r>
            <a:r>
              <a:rPr lang="en-US" altLang="ko-KR" dirty="0" smtClean="0">
                <a:solidFill>
                  <a:srgbClr val="FFFF00"/>
                </a:solidFill>
              </a:rPr>
              <a:t>) </a:t>
            </a:r>
          </a:p>
          <a:p>
            <a:r>
              <a:rPr lang="en-US" altLang="ko-KR" dirty="0" smtClean="0">
                <a:solidFill>
                  <a:srgbClr val="FFFF00"/>
                </a:solidFill>
              </a:rPr>
              <a:t>  </a:t>
            </a:r>
            <a:r>
              <a:rPr lang="ko-KR" altLang="en-US" dirty="0" err="1" smtClean="0">
                <a:solidFill>
                  <a:srgbClr val="FFFF00"/>
                </a:solidFill>
              </a:rPr>
              <a:t>관관경영</a:t>
            </a:r>
            <a:r>
              <a:rPr lang="ko-KR" altLang="en-US" dirty="0" smtClean="0">
                <a:solidFill>
                  <a:srgbClr val="FFFF00"/>
                </a:solidFill>
              </a:rPr>
              <a:t> 대학 우수 </a:t>
            </a:r>
            <a:endParaRPr lang="en-US" altLang="ko-KR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altLang="ko-KR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003232" cy="928686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각 대학별 전형 요소</a:t>
            </a:r>
            <a:r>
              <a:rPr lang="en-US" altLang="ko-KR" dirty="0" smtClean="0"/>
              <a:t>(</a:t>
            </a:r>
            <a:r>
              <a:rPr lang="ko-KR" altLang="en-US" dirty="0" smtClean="0"/>
              <a:t>이화여대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484784"/>
            <a:ext cx="8538152" cy="439248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ko-KR" altLang="en-US" dirty="0">
              <a:solidFill>
                <a:srgbClr val="FFFF00"/>
              </a:solidFill>
            </a:endParaRPr>
          </a:p>
          <a:p>
            <a:r>
              <a:rPr lang="ko-KR" altLang="en-US" dirty="0" smtClean="0"/>
              <a:t>전형방법</a:t>
            </a:r>
            <a:endParaRPr lang="ko-KR" altLang="en-US" dirty="0"/>
          </a:p>
          <a:p>
            <a:r>
              <a:rPr lang="ko-KR" altLang="en-US" dirty="0" smtClean="0"/>
              <a:t>필답고사</a:t>
            </a:r>
            <a:endParaRPr lang="ko-KR" altLang="en-US" dirty="0"/>
          </a:p>
          <a:p>
            <a:r>
              <a:rPr lang="ko-KR" altLang="en-US" dirty="0"/>
              <a:t>인문계열 모집단위</a:t>
            </a:r>
            <a:r>
              <a:rPr lang="en-US" altLang="ko-KR" dirty="0"/>
              <a:t>, </a:t>
            </a:r>
            <a:r>
              <a:rPr lang="ko-KR" altLang="en-US" dirty="0"/>
              <a:t>사범대학</a:t>
            </a:r>
            <a:r>
              <a:rPr lang="en-US" altLang="ko-KR" dirty="0"/>
              <a:t>(</a:t>
            </a:r>
            <a:r>
              <a:rPr lang="ko-KR" altLang="en-US" dirty="0"/>
              <a:t>인문</a:t>
            </a:r>
            <a:r>
              <a:rPr lang="en-US" altLang="ko-KR" dirty="0"/>
              <a:t>) </a:t>
            </a:r>
            <a:r>
              <a:rPr lang="ko-KR" altLang="en-US" dirty="0" smtClean="0"/>
              <a:t>국어</a:t>
            </a:r>
            <a:r>
              <a:rPr lang="en-US" altLang="ko-KR" dirty="0" smtClean="0"/>
              <a:t>50</a:t>
            </a:r>
            <a:r>
              <a:rPr lang="en-US" altLang="ko-KR" dirty="0"/>
              <a:t>% </a:t>
            </a:r>
            <a:r>
              <a:rPr lang="en-US" altLang="ko-KR" dirty="0" smtClean="0"/>
              <a:t>+ </a:t>
            </a:r>
            <a:r>
              <a:rPr lang="ko-KR" altLang="en-US" dirty="0" smtClean="0"/>
              <a:t>영어</a:t>
            </a:r>
            <a:r>
              <a:rPr lang="en-US" altLang="ko-KR" dirty="0" smtClean="0"/>
              <a:t>50</a:t>
            </a:r>
            <a:r>
              <a:rPr lang="en-US" altLang="ko-KR" dirty="0"/>
              <a:t>% 100%</a:t>
            </a:r>
          </a:p>
          <a:p>
            <a:r>
              <a:rPr lang="ko-KR" altLang="en-US" dirty="0"/>
              <a:t>자연계열 모집단위</a:t>
            </a:r>
            <a:r>
              <a:rPr lang="en-US" altLang="ko-KR" dirty="0"/>
              <a:t>, </a:t>
            </a:r>
            <a:r>
              <a:rPr lang="ko-KR" altLang="en-US" dirty="0"/>
              <a:t>사범대학</a:t>
            </a:r>
            <a:r>
              <a:rPr lang="en-US" altLang="ko-KR" dirty="0"/>
              <a:t>(</a:t>
            </a:r>
            <a:r>
              <a:rPr lang="ko-KR" altLang="en-US" dirty="0"/>
              <a:t>자연</a:t>
            </a:r>
            <a:r>
              <a:rPr lang="en-US" altLang="ko-KR" dirty="0"/>
              <a:t>) </a:t>
            </a:r>
            <a:r>
              <a:rPr lang="ko-KR" altLang="en-US" dirty="0" smtClean="0"/>
              <a:t>영어</a:t>
            </a:r>
            <a:r>
              <a:rPr lang="en-US" altLang="ko-KR" dirty="0" smtClean="0"/>
              <a:t>50% + </a:t>
            </a:r>
            <a:r>
              <a:rPr lang="ko-KR" altLang="en-US" dirty="0" smtClean="0"/>
              <a:t>수학</a:t>
            </a:r>
            <a:r>
              <a:rPr lang="en-US" altLang="ko-KR" dirty="0" smtClean="0"/>
              <a:t>50</a:t>
            </a:r>
            <a:r>
              <a:rPr lang="en-US" altLang="ko-KR" dirty="0"/>
              <a:t>% 100%</a:t>
            </a:r>
          </a:p>
          <a:p>
            <a:r>
              <a:rPr lang="ko-KR" altLang="en-US" dirty="0"/>
              <a:t>국제학부 </a:t>
            </a:r>
            <a:r>
              <a:rPr lang="en-US" altLang="ko-KR" dirty="0"/>
              <a:t> </a:t>
            </a:r>
            <a:r>
              <a:rPr lang="ko-KR" altLang="en-US" dirty="0" smtClean="0"/>
              <a:t>영어 </a:t>
            </a:r>
            <a:r>
              <a:rPr lang="en-US" altLang="ko-KR" dirty="0" smtClean="0"/>
              <a:t>100%</a:t>
            </a: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r>
              <a:rPr lang="en-US" altLang="ko-KR" dirty="0"/>
              <a:t>(1) </a:t>
            </a:r>
            <a:r>
              <a:rPr lang="ko-KR" altLang="en-US" dirty="0"/>
              <a:t>출제영역   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․ </a:t>
            </a:r>
            <a:r>
              <a:rPr lang="ko-KR" altLang="en-US" dirty="0"/>
              <a:t>국  어</a:t>
            </a:r>
            <a:r>
              <a:rPr lang="en-US" altLang="ko-KR" dirty="0"/>
              <a:t>: </a:t>
            </a:r>
            <a:r>
              <a:rPr lang="ko-KR" altLang="en-US" dirty="0"/>
              <a:t>국내 고등학교 교육과정을 이수할 수 있는 수준의 내용과 범위    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․ </a:t>
            </a:r>
            <a:r>
              <a:rPr lang="ko-KR" altLang="en-US" dirty="0"/>
              <a:t>수  학</a:t>
            </a:r>
            <a:r>
              <a:rPr lang="en-US" altLang="ko-KR" dirty="0"/>
              <a:t>: </a:t>
            </a:r>
            <a:r>
              <a:rPr lang="ko-KR" altLang="en-US" dirty="0"/>
              <a:t>국내 고등학교 교육과정의 수학</a:t>
            </a:r>
            <a:r>
              <a:rPr lang="en-US" altLang="ko-KR" dirty="0"/>
              <a:t>Ⅰ</a:t>
            </a:r>
            <a:r>
              <a:rPr lang="ko-KR" altLang="en-US" dirty="0"/>
              <a:t>까지의 범위    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․ </a:t>
            </a:r>
            <a:r>
              <a:rPr lang="ko-KR" altLang="en-US" dirty="0"/>
              <a:t>영  어</a:t>
            </a:r>
            <a:r>
              <a:rPr lang="en-US" altLang="ko-KR" dirty="0"/>
              <a:t>: </a:t>
            </a:r>
            <a:r>
              <a:rPr lang="ko-KR" altLang="en-US" dirty="0"/>
              <a:t>국내 고등학교 교육과정 수준의 내용과 </a:t>
            </a:r>
            <a:r>
              <a:rPr lang="ko-KR" altLang="en-US" dirty="0" smtClean="0"/>
              <a:t>범위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ko-KR" altLang="en-US" dirty="0" smtClean="0">
                <a:solidFill>
                  <a:srgbClr val="FFFF00"/>
                </a:solidFill>
              </a:rPr>
              <a:t> </a:t>
            </a:r>
            <a:r>
              <a:rPr lang="ko-KR" altLang="en-US" dirty="0">
                <a:solidFill>
                  <a:srgbClr val="FFFF00"/>
                </a:solidFill>
              </a:rPr>
              <a:t>* 국어와 영어의 경우 선다형 및 서술형</a:t>
            </a:r>
            <a:r>
              <a:rPr lang="en-US" altLang="ko-KR" dirty="0">
                <a:solidFill>
                  <a:srgbClr val="FFFF00"/>
                </a:solidFill>
              </a:rPr>
              <a:t>(1</a:t>
            </a:r>
            <a:r>
              <a:rPr lang="ko-KR" altLang="en-US" dirty="0">
                <a:solidFill>
                  <a:srgbClr val="FFFF00"/>
                </a:solidFill>
              </a:rPr>
              <a:t>문항</a:t>
            </a:r>
            <a:r>
              <a:rPr lang="en-US" altLang="ko-KR" dirty="0">
                <a:solidFill>
                  <a:srgbClr val="FFFF00"/>
                </a:solidFill>
              </a:rPr>
              <a:t>)</a:t>
            </a:r>
            <a:r>
              <a:rPr lang="ko-KR" altLang="en-US" dirty="0">
                <a:solidFill>
                  <a:srgbClr val="FFFF00"/>
                </a:solidFill>
              </a:rPr>
              <a:t>이 출제되며</a:t>
            </a:r>
            <a:r>
              <a:rPr lang="en-US" altLang="ko-KR" dirty="0">
                <a:solidFill>
                  <a:srgbClr val="FFFF00"/>
                </a:solidFill>
              </a:rPr>
              <a:t>, </a:t>
            </a:r>
            <a:r>
              <a:rPr lang="ko-KR" altLang="en-US" dirty="0">
                <a:solidFill>
                  <a:srgbClr val="FFFF00"/>
                </a:solidFill>
              </a:rPr>
              <a:t>수학의 경우 </a:t>
            </a:r>
            <a:endParaRPr lang="en-US" altLang="ko-KR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ko-KR" altLang="en-US" dirty="0" smtClean="0">
                <a:solidFill>
                  <a:srgbClr val="FFFF00"/>
                </a:solidFill>
              </a:rPr>
              <a:t>선다형 </a:t>
            </a:r>
            <a:r>
              <a:rPr lang="ko-KR" altLang="en-US" dirty="0">
                <a:solidFill>
                  <a:srgbClr val="FFFF00"/>
                </a:solidFill>
              </a:rPr>
              <a:t>문항이 출제됨 </a:t>
            </a:r>
            <a:r>
              <a:rPr lang="en-US" altLang="ko-KR" dirty="0">
                <a:solidFill>
                  <a:srgbClr val="FFFF00"/>
                </a:solidFill>
              </a:rPr>
              <a:t>(2) </a:t>
            </a:r>
            <a:r>
              <a:rPr lang="ko-KR" altLang="en-US" dirty="0">
                <a:solidFill>
                  <a:srgbClr val="FFFF00"/>
                </a:solidFill>
              </a:rPr>
              <a:t>시험시간</a:t>
            </a:r>
            <a:r>
              <a:rPr lang="en-US" altLang="ko-KR" dirty="0">
                <a:solidFill>
                  <a:srgbClr val="FFFF00"/>
                </a:solidFill>
              </a:rPr>
              <a:t>: </a:t>
            </a:r>
            <a:r>
              <a:rPr lang="ko-KR" altLang="en-US" dirty="0">
                <a:solidFill>
                  <a:srgbClr val="FFFF00"/>
                </a:solidFill>
              </a:rPr>
              <a:t>총 </a:t>
            </a:r>
            <a:r>
              <a:rPr lang="en-US" altLang="ko-KR" dirty="0">
                <a:solidFill>
                  <a:srgbClr val="FFFF00"/>
                </a:solidFill>
              </a:rPr>
              <a:t>100</a:t>
            </a:r>
            <a:r>
              <a:rPr lang="ko-KR" altLang="en-US" dirty="0">
                <a:solidFill>
                  <a:srgbClr val="FFFF00"/>
                </a:solidFill>
              </a:rPr>
              <a:t>분 </a:t>
            </a:r>
            <a:r>
              <a:rPr lang="en-US" altLang="ko-KR" dirty="0">
                <a:solidFill>
                  <a:srgbClr val="FFFF00"/>
                </a:solidFill>
              </a:rPr>
              <a:t>(</a:t>
            </a:r>
            <a:r>
              <a:rPr lang="ko-KR" altLang="en-US" dirty="0">
                <a:solidFill>
                  <a:srgbClr val="FFFF00"/>
                </a:solidFill>
              </a:rPr>
              <a:t>국제학부는 </a:t>
            </a:r>
            <a:r>
              <a:rPr lang="en-US" altLang="ko-KR" dirty="0">
                <a:solidFill>
                  <a:srgbClr val="FFFF00"/>
                </a:solidFill>
              </a:rPr>
              <a:t>50</a:t>
            </a:r>
            <a:r>
              <a:rPr lang="ko-KR" altLang="en-US" dirty="0">
                <a:solidFill>
                  <a:srgbClr val="FFFF00"/>
                </a:solidFill>
              </a:rPr>
              <a:t>분</a:t>
            </a:r>
            <a:r>
              <a:rPr lang="en-US" altLang="ko-KR" dirty="0">
                <a:solidFill>
                  <a:srgbClr val="FFFF00"/>
                </a:solidFill>
              </a:rPr>
              <a:t>)</a:t>
            </a:r>
          </a:p>
          <a:p>
            <a:endParaRPr lang="en-US" altLang="ko-KR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89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003232" cy="928686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각 대학별 전형 요소</a:t>
            </a:r>
            <a:r>
              <a:rPr lang="en-US" altLang="ko-KR" dirty="0" smtClean="0"/>
              <a:t>(</a:t>
            </a:r>
            <a:r>
              <a:rPr lang="ko-KR" altLang="en-US" dirty="0" smtClean="0"/>
              <a:t>한국 산업 </a:t>
            </a:r>
            <a:r>
              <a:rPr lang="ko-KR" altLang="en-US" dirty="0" err="1" smtClean="0"/>
              <a:t>기술대</a:t>
            </a:r>
            <a:r>
              <a:rPr lang="ko-KR" altLang="en-US" dirty="0" smtClean="0"/>
              <a:t> 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484784"/>
            <a:ext cx="8538152" cy="4392488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 전형방</a:t>
            </a:r>
            <a:r>
              <a:rPr lang="ko-KR" altLang="en-US" dirty="0"/>
              <a:t>법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- </a:t>
            </a:r>
            <a:r>
              <a:rPr lang="ko-KR" altLang="en-US" dirty="0" smtClean="0"/>
              <a:t>인문계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면접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- </a:t>
            </a:r>
            <a:r>
              <a:rPr lang="ko-KR" altLang="en-US" dirty="0" smtClean="0"/>
              <a:t>자연계 </a:t>
            </a:r>
            <a:r>
              <a:rPr lang="en-US" altLang="ko-KR" dirty="0" smtClean="0"/>
              <a:t>:</a:t>
            </a:r>
            <a:r>
              <a:rPr lang="ko-KR" altLang="en-US" dirty="0"/>
              <a:t> </a:t>
            </a:r>
            <a:r>
              <a:rPr lang="ko-KR" altLang="en-US" dirty="0" smtClean="0"/>
              <a:t>면접</a:t>
            </a:r>
            <a:r>
              <a:rPr lang="en-US" altLang="ko-KR" dirty="0" smtClean="0"/>
              <a:t>(</a:t>
            </a:r>
            <a:r>
              <a:rPr lang="ko-KR" altLang="en-US" dirty="0" smtClean="0"/>
              <a:t>수학</a:t>
            </a:r>
            <a:r>
              <a:rPr lang="en-US" altLang="ko-KR" dirty="0" smtClean="0"/>
              <a:t>, </a:t>
            </a:r>
            <a:r>
              <a:rPr lang="ko-KR" altLang="en-US" dirty="0" smtClean="0"/>
              <a:t>과학</a:t>
            </a:r>
            <a:r>
              <a:rPr lang="en-US" altLang="ko-KR" dirty="0" smtClean="0"/>
              <a:t>)</a:t>
            </a:r>
            <a:endParaRPr lang="en-US" altLang="ko-KR" sz="3200" dirty="0" smtClean="0"/>
          </a:p>
          <a:p>
            <a:r>
              <a:rPr lang="en-US" altLang="ko-KR" dirty="0" smtClean="0">
                <a:solidFill>
                  <a:srgbClr val="FFFF00"/>
                </a:solidFill>
              </a:rPr>
              <a:t> </a:t>
            </a:r>
            <a:r>
              <a:rPr lang="ko-KR" altLang="en-US" dirty="0" smtClean="0">
                <a:solidFill>
                  <a:srgbClr val="FFFF00"/>
                </a:solidFill>
              </a:rPr>
              <a:t>수도권 취업률 </a:t>
            </a:r>
            <a:r>
              <a:rPr lang="en-US" altLang="ko-KR" dirty="0" smtClean="0">
                <a:solidFill>
                  <a:srgbClr val="FFFF00"/>
                </a:solidFill>
              </a:rPr>
              <a:t>1</a:t>
            </a:r>
            <a:r>
              <a:rPr lang="ko-KR" altLang="en-US" dirty="0" smtClean="0">
                <a:solidFill>
                  <a:srgbClr val="FFFF00"/>
                </a:solidFill>
              </a:rPr>
              <a:t>위</a:t>
            </a:r>
            <a:endParaRPr lang="en-US" altLang="ko-KR" dirty="0" smtClean="0">
              <a:solidFill>
                <a:srgbClr val="FFFF00"/>
              </a:solidFill>
            </a:endParaRPr>
          </a:p>
          <a:p>
            <a:r>
              <a:rPr lang="en-US" altLang="ko-KR" dirty="0" smtClean="0">
                <a:solidFill>
                  <a:srgbClr val="FFFF00"/>
                </a:solidFill>
              </a:rPr>
              <a:t> </a:t>
            </a:r>
            <a:r>
              <a:rPr lang="ko-KR" altLang="en-US" dirty="0" smtClean="0">
                <a:solidFill>
                  <a:srgbClr val="FFFF00"/>
                </a:solidFill>
              </a:rPr>
              <a:t>산업 기술대학 우수 </a:t>
            </a:r>
            <a:endParaRPr lang="en-US" altLang="ko-KR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383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51520" y="332656"/>
            <a:ext cx="8712968" cy="5544616"/>
          </a:xfrm>
        </p:spPr>
        <p:txBody>
          <a:bodyPr>
            <a:normAutofit fontScale="90000"/>
          </a:bodyPr>
          <a:lstStyle/>
          <a:p>
            <a:pPr algn="l"/>
            <a:r>
              <a:rPr lang="ko-KR" altLang="en-US" sz="4800" b="1" dirty="0" smtClean="0"/>
              <a:t>차례</a:t>
            </a:r>
            <a:r>
              <a:rPr lang="en-US" altLang="ko-KR" sz="6000" b="1" dirty="0" smtClean="0"/>
              <a:t/>
            </a:r>
            <a:br>
              <a:rPr lang="en-US" altLang="ko-KR" sz="6000" b="1" dirty="0" smtClean="0"/>
            </a:br>
            <a:r>
              <a:rPr lang="en-US" altLang="ko-KR" sz="4000" b="1" dirty="0" smtClean="0"/>
              <a:t>  * </a:t>
            </a:r>
            <a:r>
              <a:rPr lang="ko-KR" altLang="en-US" sz="4000" b="1" dirty="0" smtClean="0"/>
              <a:t>진행 </a:t>
            </a:r>
            <a:r>
              <a:rPr lang="en-US" altLang="ko-KR" sz="4000" b="1" dirty="0" smtClean="0"/>
              <a:t>: </a:t>
            </a:r>
            <a:r>
              <a:rPr lang="ko-KR" altLang="en-US" sz="4000" b="1" dirty="0" smtClean="0"/>
              <a:t>교무부장</a:t>
            </a:r>
            <a:r>
              <a:rPr lang="en-US" altLang="ko-KR" sz="4000" b="1" dirty="0" smtClean="0"/>
              <a:t/>
            </a:r>
            <a:br>
              <a:rPr lang="en-US" altLang="ko-KR" sz="4000" b="1" dirty="0" smtClean="0"/>
            </a:br>
            <a:r>
              <a:rPr lang="en-US" altLang="ko-KR" sz="4000" b="1" dirty="0"/>
              <a:t> </a:t>
            </a:r>
            <a:r>
              <a:rPr lang="en-US" altLang="ko-KR" sz="4000" b="1" dirty="0" smtClean="0"/>
              <a:t> * </a:t>
            </a:r>
            <a:r>
              <a:rPr lang="ko-KR" altLang="en-US" sz="4000" b="1" dirty="0" smtClean="0"/>
              <a:t>학교장 인사 말씀</a:t>
            </a:r>
            <a:r>
              <a:rPr lang="en-US" altLang="ko-KR" sz="4000" b="1" dirty="0" smtClean="0"/>
              <a:t/>
            </a:r>
            <a:br>
              <a:rPr lang="en-US" altLang="ko-KR" sz="4000" b="1" dirty="0" smtClean="0"/>
            </a:br>
            <a:r>
              <a:rPr lang="en-US" altLang="ko-KR" sz="4000" b="1" dirty="0" smtClean="0"/>
              <a:t>  * </a:t>
            </a:r>
            <a:r>
              <a:rPr lang="ko-KR" altLang="en-US" sz="4000" b="1" dirty="0" smtClean="0"/>
              <a:t>진로진학부장 </a:t>
            </a:r>
            <a:r>
              <a:rPr lang="en-US" altLang="ko-KR" sz="4000" b="1" dirty="0" smtClean="0"/>
              <a:t>: </a:t>
            </a:r>
            <a:r>
              <a:rPr lang="ko-KR" altLang="en-US" sz="4000" b="1" dirty="0" smtClean="0"/>
              <a:t>재외국민 특별전</a:t>
            </a:r>
            <a:r>
              <a:rPr lang="en-US" altLang="ko-KR" sz="4000" b="1" dirty="0" smtClean="0"/>
              <a:t/>
            </a:r>
            <a:br>
              <a:rPr lang="en-US" altLang="ko-KR" sz="4000" b="1" dirty="0" smtClean="0"/>
            </a:br>
            <a:r>
              <a:rPr lang="en-US" altLang="ko-KR" sz="4000" b="1" dirty="0"/>
              <a:t> </a:t>
            </a:r>
            <a:r>
              <a:rPr lang="en-US" altLang="ko-KR" sz="4000" b="1" dirty="0" smtClean="0"/>
              <a:t>    </a:t>
            </a:r>
            <a:r>
              <a:rPr lang="ko-KR" altLang="en-US" sz="4000" b="1" dirty="0" smtClean="0"/>
              <a:t>형 안내</a:t>
            </a:r>
            <a:r>
              <a:rPr lang="en-US" altLang="ko-KR" sz="4000" b="1" dirty="0" smtClean="0"/>
              <a:t/>
            </a:r>
            <a:br>
              <a:rPr lang="en-US" altLang="ko-KR" sz="4000" b="1" dirty="0" smtClean="0"/>
            </a:br>
            <a:r>
              <a:rPr lang="en-US" altLang="ko-KR" sz="4000" b="1" dirty="0"/>
              <a:t> </a:t>
            </a:r>
            <a:r>
              <a:rPr lang="en-US" altLang="ko-KR" sz="4000" b="1" dirty="0" smtClean="0"/>
              <a:t> * </a:t>
            </a:r>
            <a:r>
              <a:rPr lang="ko-KR" altLang="en-US" sz="4000" b="1" dirty="0" smtClean="0"/>
              <a:t>진로 상담 </a:t>
            </a:r>
            <a:r>
              <a:rPr lang="en-US" altLang="ko-KR" sz="4000" b="1" dirty="0" smtClean="0"/>
              <a:t/>
            </a:r>
            <a:br>
              <a:rPr lang="en-US" altLang="ko-KR" sz="4000" b="1" dirty="0" smtClean="0"/>
            </a:br>
            <a:r>
              <a:rPr lang="en-US" altLang="ko-KR" sz="4000" b="1" dirty="0" smtClean="0"/>
              <a:t/>
            </a:r>
            <a:br>
              <a:rPr lang="en-US" altLang="ko-KR" sz="4000" b="1" dirty="0" smtClean="0"/>
            </a:br>
            <a:r>
              <a:rPr lang="en-US" altLang="ko-KR" sz="4000" b="1" dirty="0" smtClean="0"/>
              <a:t/>
            </a:r>
            <a:br>
              <a:rPr lang="en-US" altLang="ko-KR" sz="4000" b="1" dirty="0" smtClean="0"/>
            </a:br>
            <a:r>
              <a:rPr lang="en-US" altLang="ko-KR" sz="4000" b="1" dirty="0" smtClean="0"/>
              <a:t/>
            </a:r>
            <a:br>
              <a:rPr lang="en-US" altLang="ko-KR" sz="4000" b="1" dirty="0" smtClean="0"/>
            </a:br>
            <a:r>
              <a:rPr lang="en-US" altLang="ko-KR" sz="4000" b="1" dirty="0"/>
              <a:t> </a:t>
            </a:r>
            <a:r>
              <a:rPr lang="en-US" altLang="ko-KR" sz="4000" b="1" dirty="0" smtClean="0"/>
              <a:t> </a:t>
            </a:r>
            <a:endParaRPr lang="ko-KR" altLang="en-US" sz="4000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5085184"/>
            <a:ext cx="6912768" cy="936104"/>
          </a:xfrm>
        </p:spPr>
        <p:txBody>
          <a:bodyPr>
            <a:noAutofit/>
          </a:bodyPr>
          <a:lstStyle/>
          <a:p>
            <a:pPr algn="ctr"/>
            <a:r>
              <a:rPr lang="ko-KR" altLang="en-US" sz="3600" b="1" dirty="0" smtClean="0">
                <a:latin typeface="HY중고딕" pitchFamily="18" charset="-127"/>
                <a:ea typeface="HY중고딕" pitchFamily="18" charset="-127"/>
              </a:rPr>
              <a:t>소주 </a:t>
            </a:r>
            <a:r>
              <a:rPr lang="ko-KR" altLang="en-US" sz="3600" b="1" dirty="0" smtClean="0">
                <a:solidFill>
                  <a:schemeClr val="tx1"/>
                </a:solidFill>
                <a:latin typeface="HY중고딕" pitchFamily="18" charset="-127"/>
                <a:ea typeface="HY중고딕" pitchFamily="18" charset="-127"/>
              </a:rPr>
              <a:t>한국 학교  </a:t>
            </a:r>
            <a:r>
              <a:rPr lang="ko-KR" altLang="en-US" sz="3600" b="1" dirty="0" err="1" smtClean="0">
                <a:solidFill>
                  <a:schemeClr val="tx1"/>
                </a:solidFill>
                <a:latin typeface="HY중고딕" pitchFamily="18" charset="-127"/>
                <a:ea typeface="HY중고딕" pitchFamily="18" charset="-127"/>
              </a:rPr>
              <a:t>진로진학부</a:t>
            </a:r>
            <a:endParaRPr lang="ko-KR" altLang="en-US" sz="3600" b="1" dirty="0">
              <a:solidFill>
                <a:schemeClr val="tx1"/>
              </a:solidFill>
              <a:latin typeface="HY중고딕" pitchFamily="18" charset="-127"/>
              <a:ea typeface="HY중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3586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6829444" cy="928686"/>
          </a:xfrm>
        </p:spPr>
        <p:txBody>
          <a:bodyPr/>
          <a:lstStyle/>
          <a:p>
            <a:r>
              <a:rPr lang="ko-KR" altLang="en-US" dirty="0" smtClean="0"/>
              <a:t> 주요대학 특성화 학과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altLang="ko-KR" dirty="0" smtClean="0"/>
              <a:t> </a:t>
            </a:r>
            <a:r>
              <a:rPr lang="ko-KR" altLang="en-US" dirty="0" smtClean="0"/>
              <a:t>한국외대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경</a:t>
            </a:r>
            <a:r>
              <a:rPr lang="ko-KR" altLang="en-US" dirty="0"/>
              <a:t>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통상학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ko-KR" altLang="en-US" dirty="0" smtClean="0"/>
              <a:t>홍익대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미술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산업디자인 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산업디자인</a:t>
            </a:r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ko-KR" altLang="en-US" dirty="0" smtClean="0"/>
              <a:t>건국대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수의학</a:t>
            </a:r>
            <a:r>
              <a:rPr lang="en-US" altLang="ko-KR" dirty="0" smtClean="0"/>
              <a:t>, </a:t>
            </a:r>
            <a:r>
              <a:rPr lang="ko-KR" altLang="en-US" dirty="0" smtClean="0"/>
              <a:t>법학</a:t>
            </a:r>
            <a:r>
              <a:rPr lang="en-US" altLang="ko-KR" dirty="0" smtClean="0"/>
              <a:t>, </a:t>
            </a:r>
            <a:r>
              <a:rPr lang="ko-KR" altLang="en-US" dirty="0" smtClean="0"/>
              <a:t>경영</a:t>
            </a:r>
            <a:endParaRPr lang="en-US" altLang="ko-KR" dirty="0" smtClean="0"/>
          </a:p>
          <a:p>
            <a:r>
              <a:rPr lang="ko-KR" altLang="en-US" dirty="0" smtClean="0"/>
              <a:t> 한양대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이공계열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연극 영화</a:t>
            </a:r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ko-KR" altLang="en-US" dirty="0" smtClean="0"/>
              <a:t>세종대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호텔 관광</a:t>
            </a:r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ko-KR" altLang="en-US" dirty="0" smtClean="0"/>
              <a:t>경기대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범죄 심리</a:t>
            </a:r>
            <a:r>
              <a:rPr lang="en-US" altLang="ko-KR" dirty="0" smtClean="0"/>
              <a:t>, </a:t>
            </a:r>
            <a:r>
              <a:rPr lang="ko-KR" altLang="en-US" dirty="0" smtClean="0"/>
              <a:t>관광 대학 </a:t>
            </a:r>
            <a:r>
              <a:rPr lang="ko-KR" altLang="en-US" dirty="0" err="1"/>
              <a:t>조</a:t>
            </a:r>
            <a:r>
              <a:rPr lang="ko-KR" altLang="en-US" dirty="0" err="1" smtClean="0"/>
              <a:t>리학</a:t>
            </a:r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ko-KR" altLang="en-US" dirty="0" smtClean="0"/>
              <a:t>중앙대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심리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연극영화</a:t>
            </a:r>
            <a:r>
              <a:rPr lang="en-US" altLang="ko-KR" dirty="0" smtClean="0"/>
              <a:t>, </a:t>
            </a:r>
            <a:r>
              <a:rPr lang="ko-KR" altLang="en-US" dirty="0" smtClean="0"/>
              <a:t>경영</a:t>
            </a:r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ko-KR" altLang="en-US" dirty="0" smtClean="0"/>
              <a:t>동국대 </a:t>
            </a:r>
            <a:r>
              <a:rPr lang="en-US" altLang="ko-KR" dirty="0" smtClean="0"/>
              <a:t>:</a:t>
            </a:r>
            <a:r>
              <a:rPr lang="ko-KR" altLang="en-US" dirty="0" smtClean="0"/>
              <a:t> 문학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연극영화</a:t>
            </a:r>
            <a:r>
              <a:rPr lang="en-US" altLang="ko-KR" dirty="0" smtClean="0"/>
              <a:t>, </a:t>
            </a:r>
            <a:r>
              <a:rPr lang="ko-KR" altLang="en-US" dirty="0" smtClean="0"/>
              <a:t>불교 </a:t>
            </a:r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ko-KR" altLang="en-US" dirty="0" smtClean="0"/>
              <a:t>광운대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이공계</a:t>
            </a:r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ko-KR" altLang="en-US" dirty="0" smtClean="0"/>
              <a:t>숭실대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전산</a:t>
            </a:r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ko-KR" altLang="en-US" dirty="0" smtClean="0"/>
              <a:t>국민대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자동차</a:t>
            </a:r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ko-KR" altLang="en-US" dirty="0" smtClean="0"/>
              <a:t>인하대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아태물류</a:t>
            </a:r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ko-KR" altLang="en-US" dirty="0" smtClean="0"/>
              <a:t>고려대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법학</a:t>
            </a:r>
            <a:r>
              <a:rPr lang="en-US" altLang="ko-KR" dirty="0" smtClean="0"/>
              <a:t>,</a:t>
            </a:r>
            <a:r>
              <a:rPr lang="ko-KR" altLang="en-US" dirty="0" smtClean="0"/>
              <a:t> 정치외교</a:t>
            </a:r>
            <a:r>
              <a:rPr lang="en-US" altLang="ko-KR" dirty="0" smtClean="0"/>
              <a:t>, </a:t>
            </a:r>
            <a:r>
              <a:rPr lang="ko-KR" altLang="en-US" dirty="0" smtClean="0"/>
              <a:t>경영</a:t>
            </a:r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ko-KR" altLang="en-US" dirty="0" smtClean="0"/>
              <a:t>연세대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경제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경영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정치외교</a:t>
            </a:r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ko-KR" altLang="en-US" dirty="0" smtClean="0"/>
              <a:t>한국 해양대학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항해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기관</a:t>
            </a:r>
            <a:endParaRPr lang="en-US" altLang="ko-KR" dirty="0" smtClean="0"/>
          </a:p>
          <a:p>
            <a:r>
              <a:rPr lang="ko-KR" altLang="en-US" dirty="0" smtClean="0"/>
              <a:t> 한국 산업 </a:t>
            </a:r>
            <a:r>
              <a:rPr lang="ko-KR" altLang="en-US" dirty="0" err="1" smtClean="0"/>
              <a:t>기술대</a:t>
            </a:r>
            <a:r>
              <a:rPr lang="ko-KR" altLang="en-US" dirty="0" smtClean="0"/>
              <a:t> </a:t>
            </a:r>
            <a:r>
              <a:rPr lang="en-US" altLang="ko-KR" dirty="0" smtClean="0"/>
              <a:t>: 2015</a:t>
            </a:r>
            <a:r>
              <a:rPr lang="ko-KR" altLang="en-US" dirty="0" smtClean="0"/>
              <a:t>년 </a:t>
            </a:r>
            <a:r>
              <a:rPr lang="ko-KR" altLang="en-US" dirty="0" err="1" smtClean="0"/>
              <a:t>취업율</a:t>
            </a:r>
            <a:r>
              <a:rPr lang="ko-KR" altLang="en-US" dirty="0" smtClean="0"/>
              <a:t> </a:t>
            </a:r>
            <a:r>
              <a:rPr lang="en-US" altLang="ko-KR" dirty="0" smtClean="0"/>
              <a:t>1</a:t>
            </a:r>
            <a:r>
              <a:rPr lang="ko-KR" altLang="en-US" dirty="0" smtClean="0"/>
              <a:t>위</a:t>
            </a: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87624" y="53752"/>
            <a:ext cx="7746064" cy="1719064"/>
          </a:xfrm>
        </p:spPr>
        <p:txBody>
          <a:bodyPr/>
          <a:lstStyle/>
          <a:p>
            <a:r>
              <a:rPr lang="ko-KR" altLang="en-US" dirty="0" smtClean="0"/>
              <a:t>문과 이과 선택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556792"/>
            <a:ext cx="8538152" cy="4896544"/>
          </a:xfrm>
        </p:spPr>
        <p:txBody>
          <a:bodyPr>
            <a:normAutofit fontScale="92500" lnSpcReduction="10000"/>
          </a:bodyPr>
          <a:lstStyle/>
          <a:p>
            <a:r>
              <a:rPr lang="ko-KR" altLang="en-US" dirty="0" smtClean="0"/>
              <a:t>이과가 유리하다</a:t>
            </a:r>
            <a:r>
              <a:rPr lang="en-US" altLang="ko-KR" dirty="0" smtClean="0"/>
              <a:t>???</a:t>
            </a:r>
          </a:p>
          <a:p>
            <a:pPr>
              <a:buNone/>
            </a:pPr>
            <a:r>
              <a:rPr lang="en-US" altLang="ko-KR" dirty="0" smtClean="0"/>
              <a:t>   </a:t>
            </a:r>
            <a:r>
              <a:rPr lang="ko-KR" altLang="en-US" dirty="0" smtClean="0"/>
              <a:t> 그렇다 </a:t>
            </a:r>
            <a:r>
              <a:rPr lang="en-US" altLang="ko-KR" dirty="0" err="1" smtClean="0"/>
              <a:t>vs</a:t>
            </a:r>
            <a:r>
              <a:rPr lang="en-US" altLang="ko-KR" dirty="0" smtClean="0"/>
              <a:t> </a:t>
            </a:r>
            <a:r>
              <a:rPr lang="ko-KR" altLang="en-US" dirty="0" smtClean="0"/>
              <a:t>아니다</a:t>
            </a:r>
            <a:endParaRPr lang="en-US" altLang="ko-KR" dirty="0" smtClean="0"/>
          </a:p>
          <a:p>
            <a:r>
              <a:rPr lang="ko-KR" altLang="en-US" dirty="0" smtClean="0"/>
              <a:t>국내의 경우 대학 정원은 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      이과</a:t>
            </a:r>
            <a:r>
              <a:rPr lang="en-US" altLang="ko-KR" dirty="0" smtClean="0"/>
              <a:t>(</a:t>
            </a:r>
            <a:r>
              <a:rPr lang="ko-KR" altLang="en-US" dirty="0" smtClean="0"/>
              <a:t>의약계열 포함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r>
              <a:rPr lang="en-US" altLang="ko-KR" dirty="0" smtClean="0"/>
              <a:t>143,9431 </a:t>
            </a:r>
          </a:p>
          <a:p>
            <a:pPr>
              <a:buNone/>
            </a:pPr>
            <a:r>
              <a:rPr lang="en-US" altLang="ko-KR" dirty="0" smtClean="0"/>
              <a:t>      </a:t>
            </a:r>
            <a:r>
              <a:rPr lang="ko-KR" altLang="en-US" dirty="0" smtClean="0"/>
              <a:t>문과</a:t>
            </a:r>
            <a:r>
              <a:rPr lang="en-US" altLang="ko-KR" dirty="0" smtClean="0"/>
              <a:t>(</a:t>
            </a:r>
            <a:r>
              <a:rPr lang="ko-KR" altLang="en-US" dirty="0" smtClean="0"/>
              <a:t>예능계열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r>
              <a:rPr lang="en-US" altLang="ko-KR" dirty="0" smtClean="0"/>
              <a:t>1,761,689</a:t>
            </a:r>
          </a:p>
          <a:p>
            <a:pPr>
              <a:buNone/>
            </a:pPr>
            <a:r>
              <a:rPr lang="ko-KR" altLang="en-US" dirty="0" smtClean="0"/>
              <a:t>      국내 고교생 수 </a:t>
            </a:r>
            <a:r>
              <a:rPr lang="en-US" altLang="ko-KR" dirty="0" smtClean="0"/>
              <a:t>(</a:t>
            </a:r>
            <a:r>
              <a:rPr lang="ko-KR" altLang="en-US" dirty="0" smtClean="0"/>
              <a:t>인문계  </a:t>
            </a:r>
            <a:r>
              <a:rPr lang="en-US" altLang="ko-KR" dirty="0" smtClean="0"/>
              <a:t>2: </a:t>
            </a:r>
            <a:r>
              <a:rPr lang="ko-KR" altLang="en-US" dirty="0" smtClean="0"/>
              <a:t>자연계 </a:t>
            </a:r>
            <a:r>
              <a:rPr lang="en-US" altLang="ko-KR" dirty="0" smtClean="0"/>
              <a:t>1) </a:t>
            </a:r>
          </a:p>
          <a:p>
            <a:r>
              <a:rPr lang="ko-KR" altLang="en-US" dirty="0" smtClean="0"/>
              <a:t>자연계 </a:t>
            </a:r>
            <a:r>
              <a:rPr lang="en-US" altLang="ko-KR" dirty="0" smtClean="0"/>
              <a:t>–</a:t>
            </a:r>
            <a:r>
              <a:rPr lang="ko-KR" altLang="en-US" dirty="0" smtClean="0"/>
              <a:t>의대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약대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한의대</a:t>
            </a:r>
            <a:r>
              <a:rPr lang="en-US" altLang="ko-KR" dirty="0" smtClean="0"/>
              <a:t>, </a:t>
            </a:r>
            <a:r>
              <a:rPr lang="ko-KR" altLang="en-US" dirty="0" smtClean="0"/>
              <a:t>수의과대</a:t>
            </a:r>
            <a:r>
              <a:rPr lang="en-US" altLang="ko-KR" dirty="0" smtClean="0"/>
              <a:t>,</a:t>
            </a:r>
            <a:r>
              <a:rPr lang="ko-KR" altLang="en-US" dirty="0" smtClean="0"/>
              <a:t>카이스트</a:t>
            </a:r>
            <a:r>
              <a:rPr lang="en-US" altLang="ko-KR" dirty="0" smtClean="0"/>
              <a:t>, </a:t>
            </a:r>
            <a:r>
              <a:rPr lang="ko-KR" altLang="en-US" dirty="0" smtClean="0"/>
              <a:t>포항공대 등 상위권 학생 유출로 상대적으로 </a:t>
            </a:r>
            <a:r>
              <a:rPr lang="en-US" altLang="ko-KR" dirty="0" smtClean="0"/>
              <a:t>in </a:t>
            </a:r>
            <a:r>
              <a:rPr lang="ko-KR" altLang="en-US" dirty="0" smtClean="0"/>
              <a:t>서울이</a:t>
            </a:r>
            <a:r>
              <a:rPr lang="en-US" altLang="ko-KR" dirty="0" smtClean="0"/>
              <a:t> </a:t>
            </a:r>
            <a:r>
              <a:rPr lang="ko-KR" altLang="en-US" dirty="0" smtClean="0"/>
              <a:t>쉬움</a:t>
            </a:r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ko-KR" altLang="en-US" dirty="0" smtClean="0"/>
              <a:t>대학 졸업 후 취업률 </a:t>
            </a:r>
            <a:r>
              <a:rPr lang="en-US" altLang="ko-KR" dirty="0" smtClean="0"/>
              <a:t>---</a:t>
            </a:r>
            <a:r>
              <a:rPr lang="ko-KR" altLang="en-US" dirty="0" smtClean="0"/>
              <a:t>통계청 자료</a:t>
            </a:r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87624" y="53752"/>
            <a:ext cx="7746064" cy="1719064"/>
          </a:xfrm>
        </p:spPr>
        <p:txBody>
          <a:bodyPr/>
          <a:lstStyle/>
          <a:p>
            <a:r>
              <a:rPr lang="ko-KR" altLang="en-US" dirty="0" smtClean="0"/>
              <a:t>특례에서 문과 이과 선택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484784"/>
            <a:ext cx="8466144" cy="4656584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이과가 유리하다</a:t>
            </a:r>
            <a:r>
              <a:rPr lang="en-US" altLang="ko-KR" dirty="0" smtClean="0"/>
              <a:t>?</a:t>
            </a:r>
          </a:p>
          <a:p>
            <a:pPr>
              <a:buNone/>
            </a:pPr>
            <a:r>
              <a:rPr lang="en-US" altLang="ko-KR" dirty="0" smtClean="0"/>
              <a:t>   </a:t>
            </a:r>
            <a:r>
              <a:rPr lang="ko-KR" altLang="en-US" dirty="0" smtClean="0"/>
              <a:t>그렇다 </a:t>
            </a:r>
            <a:r>
              <a:rPr lang="en-US" altLang="ko-KR" dirty="0" err="1" smtClean="0"/>
              <a:t>vs</a:t>
            </a:r>
            <a:r>
              <a:rPr lang="en-US" altLang="ko-KR" dirty="0" smtClean="0"/>
              <a:t> </a:t>
            </a:r>
            <a:r>
              <a:rPr lang="ko-KR" altLang="en-US" dirty="0" smtClean="0"/>
              <a:t>아니다</a:t>
            </a:r>
            <a:endParaRPr lang="en-US" altLang="ko-KR" dirty="0" smtClean="0"/>
          </a:p>
          <a:p>
            <a:r>
              <a:rPr lang="ko-KR" altLang="en-US" dirty="0" smtClean="0"/>
              <a:t>재외 국민 특례 입학의 경우 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  </a:t>
            </a:r>
            <a:r>
              <a:rPr lang="ko-KR" altLang="en-US" dirty="0" smtClean="0"/>
              <a:t>문과 정원이 더 많으나 자연계 경쟁률이 낮음 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한양대의 경우 </a:t>
            </a:r>
            <a:r>
              <a:rPr lang="en-US" altLang="ko-KR" dirty="0" smtClean="0"/>
              <a:t>(</a:t>
            </a:r>
            <a:r>
              <a:rPr lang="ko-KR" altLang="en-US" dirty="0" smtClean="0"/>
              <a:t>학교 홈페이지 자료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en-US" altLang="ko-KR" dirty="0" smtClean="0"/>
              <a:t>    </a:t>
            </a:r>
            <a:r>
              <a:rPr lang="ko-KR" altLang="en-US" dirty="0" smtClean="0"/>
              <a:t>이과 경쟁률도 높아지는 추세</a:t>
            </a: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003232" cy="928686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                    </a:t>
            </a:r>
            <a:r>
              <a:rPr lang="ko-KR" altLang="en-US" dirty="0" smtClean="0"/>
              <a:t>부  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484784"/>
            <a:ext cx="8538152" cy="43924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dirty="0" smtClean="0"/>
              <a:t>       </a:t>
            </a:r>
          </a:p>
          <a:p>
            <a:pPr>
              <a:buNone/>
            </a:pPr>
            <a:r>
              <a:rPr lang="ko-KR" altLang="en-US" b="1" dirty="0" smtClean="0">
                <a:solidFill>
                  <a:srgbClr val="003300"/>
                </a:solidFill>
                <a:latin typeface="365달콤한머핀" pitchFamily="18" charset="-127"/>
                <a:ea typeface="365달콤한머핀" pitchFamily="18" charset="-127"/>
              </a:rPr>
              <a:t> </a:t>
            </a:r>
            <a:r>
              <a:rPr lang="en-US" altLang="ko-KR" b="1" dirty="0" smtClean="0"/>
              <a:t>  </a:t>
            </a:r>
            <a:r>
              <a:rPr lang="ko-KR" altLang="en-US" b="1" dirty="0" smtClean="0"/>
              <a:t>구름 같은 부모       </a:t>
            </a:r>
            <a:r>
              <a:rPr lang="en-US" altLang="ko-KR" b="1" dirty="0" err="1" smtClean="0"/>
              <a:t>vs</a:t>
            </a:r>
            <a:r>
              <a:rPr lang="en-US" altLang="ko-KR" b="1" dirty="0" smtClean="0"/>
              <a:t>     </a:t>
            </a:r>
            <a:r>
              <a:rPr lang="ko-KR" altLang="en-US" b="1" dirty="0" smtClean="0"/>
              <a:t>해님 같은 부모</a:t>
            </a:r>
            <a:endParaRPr lang="en-US" altLang="ko-KR" b="1" dirty="0" smtClean="0">
              <a:solidFill>
                <a:srgbClr val="003300"/>
              </a:solidFill>
              <a:latin typeface="365달콤한머핀" pitchFamily="18" charset="-127"/>
              <a:ea typeface="365달콤한머핀" pitchFamily="18" charset="-127"/>
            </a:endParaRPr>
          </a:p>
          <a:p>
            <a:pPr>
              <a:buNone/>
            </a:pPr>
            <a:r>
              <a:rPr lang="en-US" altLang="ko-KR" dirty="0" smtClean="0">
                <a:solidFill>
                  <a:srgbClr val="003300"/>
                </a:solidFill>
                <a:latin typeface="365달콤한머핀" pitchFamily="18" charset="-127"/>
                <a:ea typeface="365달콤한머핀" pitchFamily="18" charset="-127"/>
              </a:rPr>
              <a:t>                            </a:t>
            </a:r>
          </a:p>
          <a:p>
            <a:pPr>
              <a:buNone/>
            </a:pPr>
            <a:endParaRPr lang="en-US" altLang="ko-KR" dirty="0" smtClean="0">
              <a:latin typeface="365달콤한머핀" pitchFamily="18" charset="-127"/>
              <a:ea typeface="365달콤한머핀" pitchFamily="18" charset="-127"/>
            </a:endParaRPr>
          </a:p>
          <a:p>
            <a:pPr>
              <a:buNone/>
            </a:pPr>
            <a:r>
              <a:rPr lang="en-US" altLang="ko-KR" dirty="0" smtClean="0">
                <a:latin typeface="365달콤한머핀" pitchFamily="18" charset="-127"/>
                <a:ea typeface="365달콤한머핀" pitchFamily="18" charset="-127"/>
              </a:rPr>
              <a:t>        </a:t>
            </a:r>
            <a:r>
              <a:rPr lang="ko-KR" altLang="en-US" dirty="0" smtClean="0">
                <a:latin typeface="365달콤한머핀" pitchFamily="18" charset="-127"/>
                <a:ea typeface="365달콤한머핀" pitchFamily="18" charset="-127"/>
              </a:rPr>
              <a:t>                         </a:t>
            </a:r>
          </a:p>
          <a:p>
            <a:pPr>
              <a:buNone/>
            </a:pPr>
            <a:endParaRPr lang="ko-KR" altLang="en-US" dirty="0" smtClean="0">
              <a:solidFill>
                <a:srgbClr val="FFFF00"/>
              </a:solidFill>
            </a:endParaRPr>
          </a:p>
        </p:txBody>
      </p:sp>
      <p:pic>
        <p:nvPicPr>
          <p:cNvPr id="4" name="Picture 2" descr="C:\Program Files\Microsoft Office\MEDIA\CAGCAT10\j0293828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3356992"/>
            <a:ext cx="1744675" cy="1836115"/>
          </a:xfrm>
          <a:prstGeom prst="rect">
            <a:avLst/>
          </a:prstGeom>
          <a:noFill/>
        </p:spPr>
      </p:pic>
      <p:pic>
        <p:nvPicPr>
          <p:cNvPr id="5" name="Picture 5" descr="C:\Users\hosana115\AppData\Local\Microsoft\Windows\Temporary Internet Files\Content.IE5\L5FNZQ5O\MC900438205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3212976"/>
            <a:ext cx="1825625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53752"/>
            <a:ext cx="8466144" cy="1719064"/>
          </a:xfrm>
        </p:spPr>
        <p:txBody>
          <a:bodyPr/>
          <a:lstStyle/>
          <a:p>
            <a:r>
              <a:rPr lang="ko-KR" altLang="en-US" dirty="0" smtClean="0"/>
              <a:t>관건은 </a:t>
            </a:r>
            <a:r>
              <a:rPr lang="en-US" altLang="ko-KR" dirty="0" smtClean="0"/>
              <a:t>?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484784"/>
            <a:ext cx="8466144" cy="4656584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 </a:t>
            </a:r>
            <a:r>
              <a:rPr lang="ko-KR" altLang="en-US" sz="3000" b="1" dirty="0" smtClean="0">
                <a:latin typeface="HY중고딕" pitchFamily="18" charset="-127"/>
                <a:ea typeface="HY중고딕" pitchFamily="18" charset="-127"/>
              </a:rPr>
              <a:t>아이가 좋아하는 것을 찾아라</a:t>
            </a:r>
            <a:r>
              <a:rPr lang="en-US" altLang="ko-KR" sz="3000" b="1" dirty="0" smtClean="0">
                <a:latin typeface="HY중고딕" pitchFamily="18" charset="-127"/>
                <a:ea typeface="HY중고딕" pitchFamily="18" charset="-127"/>
              </a:rPr>
              <a:t>.</a:t>
            </a:r>
            <a:r>
              <a:rPr lang="ko-KR" altLang="en-US" sz="3000" b="1" dirty="0" smtClean="0">
                <a:latin typeface="HY중고딕" pitchFamily="18" charset="-127"/>
                <a:ea typeface="HY중고딕" pitchFamily="18" charset="-127"/>
              </a:rPr>
              <a:t> </a:t>
            </a:r>
            <a:endParaRPr lang="en-US" altLang="ko-KR" sz="3000" b="1" dirty="0" smtClean="0">
              <a:latin typeface="HY중고딕" pitchFamily="18" charset="-127"/>
              <a:ea typeface="HY중고딕" pitchFamily="18" charset="-127"/>
            </a:endParaRPr>
          </a:p>
          <a:p>
            <a:pPr>
              <a:buNone/>
            </a:pPr>
            <a:r>
              <a:rPr lang="en-US" altLang="ko-KR" sz="3000" b="1" dirty="0" smtClean="0">
                <a:latin typeface="HY중고딕" pitchFamily="18" charset="-127"/>
                <a:ea typeface="HY중고딕" pitchFamily="18" charset="-127"/>
              </a:rPr>
              <a:t>    (</a:t>
            </a:r>
            <a:r>
              <a:rPr lang="ko-KR" altLang="en-US" sz="3000" b="1" dirty="0" err="1" smtClean="0">
                <a:latin typeface="HY중고딕" pitchFamily="18" charset="-127"/>
                <a:ea typeface="HY중고딕" pitchFamily="18" charset="-127"/>
              </a:rPr>
              <a:t>오타쿠들의</a:t>
            </a:r>
            <a:r>
              <a:rPr lang="ko-KR" altLang="en-US" sz="3000" b="1" dirty="0" smtClean="0">
                <a:latin typeface="HY중고딕" pitchFamily="18" charset="-127"/>
                <a:ea typeface="HY중고딕" pitchFamily="18" charset="-127"/>
              </a:rPr>
              <a:t> 시대</a:t>
            </a:r>
            <a:r>
              <a:rPr lang="en-US" altLang="ko-KR" sz="3000" b="1" dirty="0" smtClean="0">
                <a:latin typeface="HY중고딕" pitchFamily="18" charset="-127"/>
                <a:ea typeface="HY중고딕" pitchFamily="18" charset="-127"/>
              </a:rPr>
              <a:t>-</a:t>
            </a:r>
            <a:r>
              <a:rPr lang="ko-KR" altLang="en-US" sz="3000" b="1" dirty="0" smtClean="0">
                <a:latin typeface="HY중고딕" pitchFamily="18" charset="-127"/>
                <a:ea typeface="HY중고딕" pitchFamily="18" charset="-127"/>
              </a:rPr>
              <a:t>창의적인 인재</a:t>
            </a:r>
            <a:r>
              <a:rPr lang="en-US" altLang="ko-KR" sz="3000" b="1" dirty="0" smtClean="0">
                <a:latin typeface="HY중고딕" pitchFamily="18" charset="-127"/>
                <a:ea typeface="HY중고딕" pitchFamily="18" charset="-127"/>
              </a:rPr>
              <a:t>)</a:t>
            </a:r>
          </a:p>
          <a:p>
            <a:r>
              <a:rPr lang="en-US" altLang="ko-KR" sz="3000" b="1" dirty="0" smtClean="0">
                <a:latin typeface="HY중고딕" pitchFamily="18" charset="-127"/>
                <a:ea typeface="HY중고딕" pitchFamily="18" charset="-127"/>
              </a:rPr>
              <a:t> </a:t>
            </a:r>
            <a:r>
              <a:rPr lang="ko-KR" altLang="en-US" sz="3000" b="1" dirty="0" smtClean="0">
                <a:latin typeface="HY중고딕" pitchFamily="18" charset="-127"/>
                <a:ea typeface="HY중고딕" pitchFamily="18" charset="-127"/>
              </a:rPr>
              <a:t>스토리를 만들자</a:t>
            </a:r>
            <a:r>
              <a:rPr lang="en-US" altLang="ko-KR" sz="3000" b="1" dirty="0" smtClean="0">
                <a:latin typeface="HY중고딕" pitchFamily="18" charset="-127"/>
                <a:ea typeface="HY중고딕" pitchFamily="18" charset="-127"/>
              </a:rPr>
              <a:t>.</a:t>
            </a:r>
          </a:p>
          <a:p>
            <a:pPr>
              <a:buNone/>
            </a:pPr>
            <a:r>
              <a:rPr lang="en-US" altLang="ko-KR" sz="3000" b="1" dirty="0" smtClean="0">
                <a:latin typeface="HY중고딕" pitchFamily="18" charset="-127"/>
                <a:ea typeface="HY중고딕" pitchFamily="18" charset="-127"/>
              </a:rPr>
              <a:t>    (</a:t>
            </a:r>
            <a:r>
              <a:rPr lang="ko-KR" altLang="en-US" sz="3000" b="1" dirty="0" smtClean="0">
                <a:latin typeface="HY중고딕" pitchFamily="18" charset="-127"/>
                <a:ea typeface="HY중고딕" pitchFamily="18" charset="-127"/>
              </a:rPr>
              <a:t>학창 시절 의미 있는 기억</a:t>
            </a:r>
            <a:r>
              <a:rPr lang="en-US" altLang="ko-KR" sz="3000" b="1" dirty="0" smtClean="0">
                <a:latin typeface="HY중고딕" pitchFamily="18" charset="-127"/>
                <a:ea typeface="HY중고딕" pitchFamily="18" charset="-127"/>
              </a:rPr>
              <a:t>-</a:t>
            </a:r>
            <a:r>
              <a:rPr lang="ko-KR" altLang="en-US" sz="3000" b="1" dirty="0" smtClean="0">
                <a:latin typeface="HY중고딕" pitchFamily="18" charset="-127"/>
                <a:ea typeface="HY중고딕" pitchFamily="18" charset="-127"/>
              </a:rPr>
              <a:t>적극적인 인재</a:t>
            </a:r>
            <a:r>
              <a:rPr lang="en-US" altLang="ko-KR" sz="3000" b="1" dirty="0" smtClean="0">
                <a:latin typeface="HY중고딕" pitchFamily="18" charset="-127"/>
                <a:ea typeface="HY중고딕" pitchFamily="18" charset="-127"/>
              </a:rPr>
              <a:t>)</a:t>
            </a:r>
            <a:r>
              <a:rPr lang="ko-KR" altLang="en-US" sz="3000" b="1" dirty="0" smtClean="0">
                <a:latin typeface="HY중고딕" pitchFamily="18" charset="-127"/>
                <a:ea typeface="HY중고딕" pitchFamily="18" charset="-127"/>
              </a:rPr>
              <a:t> </a:t>
            </a:r>
            <a:r>
              <a:rPr lang="en-US" altLang="ko-KR" sz="3000" b="1" dirty="0" smtClean="0">
                <a:latin typeface="HY중고딕" pitchFamily="18" charset="-127"/>
                <a:ea typeface="HY중고딕" pitchFamily="18" charset="-127"/>
              </a:rPr>
              <a:t> </a:t>
            </a:r>
          </a:p>
          <a:p>
            <a:r>
              <a:rPr lang="ko-KR" altLang="en-US" sz="3000" b="1" dirty="0" smtClean="0">
                <a:latin typeface="HY중고딕" pitchFamily="18" charset="-127"/>
                <a:ea typeface="HY중고딕" pitchFamily="18" charset="-127"/>
              </a:rPr>
              <a:t> 한국학교는 학교생활기록부가 중요하다</a:t>
            </a:r>
            <a:r>
              <a:rPr lang="en-US" altLang="ko-KR" sz="3000" b="1" dirty="0" smtClean="0">
                <a:latin typeface="HY중고딕" pitchFamily="18" charset="-127"/>
                <a:ea typeface="HY중고딕" pitchFamily="18" charset="-127"/>
              </a:rPr>
              <a:t>.</a:t>
            </a:r>
          </a:p>
          <a:p>
            <a:pPr>
              <a:buNone/>
            </a:pPr>
            <a:r>
              <a:rPr lang="en-US" altLang="ko-KR" sz="3000" b="1" dirty="0" smtClean="0">
                <a:latin typeface="HY중고딕" pitchFamily="18" charset="-127"/>
                <a:ea typeface="HY중고딕" pitchFamily="18" charset="-127"/>
              </a:rPr>
              <a:t>    (</a:t>
            </a:r>
            <a:r>
              <a:rPr lang="ko-KR" altLang="en-US" sz="3000" b="1" dirty="0" smtClean="0">
                <a:latin typeface="HY중고딕" pitchFamily="18" charset="-127"/>
                <a:ea typeface="HY중고딕" pitchFamily="18" charset="-127"/>
              </a:rPr>
              <a:t>학교 내신 및 활동</a:t>
            </a:r>
            <a:r>
              <a:rPr lang="en-US" altLang="ko-KR" sz="3000" b="1" dirty="0" smtClean="0">
                <a:latin typeface="HY중고딕" pitchFamily="18" charset="-127"/>
                <a:ea typeface="HY중고딕" pitchFamily="18" charset="-127"/>
              </a:rPr>
              <a:t>-</a:t>
            </a:r>
            <a:r>
              <a:rPr lang="ko-KR" altLang="en-US" sz="3000" b="1" dirty="0" smtClean="0">
                <a:latin typeface="HY중고딕" pitchFamily="18" charset="-127"/>
                <a:ea typeface="HY중고딕" pitchFamily="18" charset="-127"/>
              </a:rPr>
              <a:t>능동적인 인재</a:t>
            </a:r>
            <a:r>
              <a:rPr lang="en-US" altLang="ko-KR" sz="3000" b="1" dirty="0" smtClean="0">
                <a:latin typeface="HY중고딕" pitchFamily="18" charset="-127"/>
                <a:ea typeface="HY중고딕" pitchFamily="18" charset="-127"/>
              </a:rPr>
              <a:t>)</a:t>
            </a:r>
            <a:r>
              <a:rPr lang="ko-KR" altLang="en-US" sz="3000" b="1" dirty="0" smtClean="0">
                <a:latin typeface="HY중고딕" pitchFamily="18" charset="-127"/>
                <a:ea typeface="HY중고딕" pitchFamily="18" charset="-127"/>
              </a:rPr>
              <a:t> </a:t>
            </a:r>
            <a:endParaRPr lang="en-US" altLang="ko-KR" sz="3000" b="1" dirty="0" smtClean="0">
              <a:latin typeface="HY중고딕" pitchFamily="18" charset="-127"/>
              <a:ea typeface="HY중고딕" pitchFamily="18" charset="-127"/>
            </a:endParaRPr>
          </a:p>
          <a:p>
            <a:r>
              <a:rPr lang="ko-KR" altLang="en-US" sz="3000" b="1" dirty="0" smtClean="0">
                <a:latin typeface="HY중고딕" pitchFamily="18" charset="-127"/>
                <a:ea typeface="HY중고딕" pitchFamily="18" charset="-127"/>
              </a:rPr>
              <a:t> 문과 </a:t>
            </a:r>
            <a:r>
              <a:rPr lang="en-US" altLang="ko-KR" sz="3000" b="1" dirty="0" smtClean="0">
                <a:latin typeface="HY중고딕" pitchFamily="18" charset="-127"/>
                <a:ea typeface="HY중고딕" pitchFamily="18" charset="-127"/>
              </a:rPr>
              <a:t>-</a:t>
            </a:r>
            <a:r>
              <a:rPr lang="ko-KR" altLang="en-US" sz="3000" b="1" dirty="0" smtClean="0">
                <a:latin typeface="HY중고딕" pitchFamily="18" charset="-127"/>
                <a:ea typeface="HY중고딕" pitchFamily="18" charset="-127"/>
              </a:rPr>
              <a:t>이과 통합은 추세이다</a:t>
            </a:r>
            <a:endParaRPr lang="en-US" altLang="ko-KR" sz="3000" b="1" dirty="0" smtClean="0">
              <a:latin typeface="HY중고딕" pitchFamily="18" charset="-127"/>
              <a:ea typeface="HY중고딕" pitchFamily="18" charset="-127"/>
            </a:endParaRPr>
          </a:p>
          <a:p>
            <a:pPr>
              <a:buNone/>
            </a:pPr>
            <a:r>
              <a:rPr lang="en-US" altLang="ko-KR" sz="3000" b="1" dirty="0" smtClean="0">
                <a:latin typeface="HY중고딕" pitchFamily="18" charset="-127"/>
                <a:ea typeface="HY중고딕" pitchFamily="18" charset="-127"/>
              </a:rPr>
              <a:t>    (</a:t>
            </a:r>
            <a:r>
              <a:rPr lang="ko-KR" altLang="en-US" sz="3000" b="1" dirty="0" smtClean="0">
                <a:latin typeface="HY중고딕" pitchFamily="18" charset="-127"/>
                <a:ea typeface="HY중고딕" pitchFamily="18" charset="-127"/>
              </a:rPr>
              <a:t>국내 대학 </a:t>
            </a:r>
            <a:r>
              <a:rPr lang="en-US" altLang="ko-KR" sz="3000" b="1" dirty="0" smtClean="0">
                <a:latin typeface="HY중고딕" pitchFamily="18" charset="-127"/>
                <a:ea typeface="HY중고딕" pitchFamily="18" charset="-127"/>
              </a:rPr>
              <a:t>2017</a:t>
            </a:r>
            <a:r>
              <a:rPr lang="ko-KR" altLang="en-US" sz="3000" b="1" dirty="0" smtClean="0">
                <a:latin typeface="HY중고딕" pitchFamily="18" charset="-127"/>
                <a:ea typeface="HY중고딕" pitchFamily="18" charset="-127"/>
              </a:rPr>
              <a:t>년부터 통합</a:t>
            </a:r>
            <a:r>
              <a:rPr lang="en-US" altLang="ko-KR" sz="3000" b="1" dirty="0" smtClean="0">
                <a:latin typeface="HY중고딕" pitchFamily="18" charset="-127"/>
                <a:ea typeface="HY중고딕" pitchFamily="18" charset="-127"/>
              </a:rPr>
              <a:t>- </a:t>
            </a:r>
            <a:r>
              <a:rPr lang="ko-KR" altLang="en-US" sz="3000" b="1" dirty="0" smtClean="0">
                <a:latin typeface="HY중고딕" pitchFamily="18" charset="-127"/>
                <a:ea typeface="HY중고딕" pitchFamily="18" charset="-127"/>
              </a:rPr>
              <a:t>융합적인 사고</a:t>
            </a:r>
            <a:r>
              <a:rPr lang="en-US" altLang="ko-KR" sz="3000" b="1" dirty="0" smtClean="0">
                <a:latin typeface="HY중고딕" pitchFamily="18" charset="-127"/>
                <a:ea typeface="HY중고딕" pitchFamily="18" charset="-127"/>
              </a:rPr>
              <a:t>)</a:t>
            </a:r>
          </a:p>
          <a:p>
            <a:endParaRPr lang="en-US" altLang="ko-KR" b="1" dirty="0" smtClean="0"/>
          </a:p>
          <a:p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관건은</a:t>
            </a:r>
            <a:r>
              <a:rPr lang="en-US" altLang="ko-KR" dirty="0" smtClean="0"/>
              <a:t>?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ko-KR" altLang="en-US" sz="3600" dirty="0" smtClean="0"/>
              <a:t> 선택과 집중이 필요하다 </a:t>
            </a:r>
            <a:endParaRPr lang="en-US" altLang="ko-KR" sz="3600" dirty="0" smtClean="0"/>
          </a:p>
          <a:p>
            <a:r>
              <a:rPr lang="ko-KR" altLang="en-US" sz="3600" dirty="0" smtClean="0"/>
              <a:t> 공인인증 점수가 필요하다 </a:t>
            </a:r>
            <a:r>
              <a:rPr lang="en-US" altLang="ko-KR" sz="3600" dirty="0" smtClean="0"/>
              <a:t>(</a:t>
            </a:r>
            <a:r>
              <a:rPr lang="ko-KR" altLang="en-US" sz="3600" dirty="0" smtClean="0"/>
              <a:t>한양대</a:t>
            </a:r>
            <a:r>
              <a:rPr lang="en-US" altLang="ko-KR" sz="3600" dirty="0" smtClean="0"/>
              <a:t>)</a:t>
            </a:r>
          </a:p>
          <a:p>
            <a:r>
              <a:rPr lang="ko-KR" altLang="en-US" sz="3600" dirty="0" smtClean="0"/>
              <a:t> 서울대는 공인인증점수 제출하지 않는다</a:t>
            </a:r>
            <a:endParaRPr lang="en-US" altLang="ko-KR" sz="3600" dirty="0" smtClean="0"/>
          </a:p>
          <a:p>
            <a:r>
              <a:rPr lang="ko-KR" altLang="en-US" sz="3600" dirty="0" smtClean="0"/>
              <a:t> 전 과목 균형 있는 학습으로 사고력이 발달해야 어학 능력도 향상된다</a:t>
            </a:r>
            <a:r>
              <a:rPr lang="en-US" altLang="ko-KR" sz="3600" dirty="0" smtClean="0"/>
              <a:t>.</a:t>
            </a:r>
            <a:endParaRPr lang="ko-KR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관건은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500174"/>
            <a:ext cx="8568952" cy="462599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ko-KR" altLang="en-US" sz="5100" i="1" dirty="0" smtClean="0"/>
              <a:t>연세대 입학 사정관의 말 </a:t>
            </a:r>
            <a:endParaRPr lang="en-US" altLang="ko-KR" sz="5100" i="1" dirty="0" smtClean="0"/>
          </a:p>
          <a:p>
            <a:pPr>
              <a:lnSpc>
                <a:spcPct val="120000"/>
              </a:lnSpc>
              <a:buNone/>
            </a:pPr>
            <a:r>
              <a:rPr lang="en-US" altLang="ko-KR" sz="5100" dirty="0" smtClean="0"/>
              <a:t> -- </a:t>
            </a:r>
            <a:r>
              <a:rPr lang="ko-KR" altLang="en-US" sz="5100" dirty="0" smtClean="0"/>
              <a:t>일정 구간별 점수는 동일하게 취급하니</a:t>
            </a:r>
            <a:r>
              <a:rPr lang="en-US" altLang="ko-KR" sz="5100" dirty="0" smtClean="0"/>
              <a:t>,       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5100" dirty="0" smtClean="0"/>
              <a:t>     1~2</a:t>
            </a:r>
            <a:r>
              <a:rPr lang="ko-KR" altLang="en-US" sz="5100" dirty="0" smtClean="0"/>
              <a:t>점 더 올리려고 애쓰지 마라</a:t>
            </a:r>
            <a:r>
              <a:rPr lang="en-US" altLang="ko-KR" sz="5100" dirty="0" smtClean="0"/>
              <a:t>.  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5100" dirty="0" smtClean="0"/>
              <a:t>     </a:t>
            </a:r>
            <a:r>
              <a:rPr lang="ko-KR" altLang="en-US" sz="5100" dirty="0" smtClean="0"/>
              <a:t>그 시간에 다른 활동을 해라</a:t>
            </a:r>
            <a:r>
              <a:rPr lang="en-US" altLang="ko-KR" sz="5100" dirty="0" smtClean="0"/>
              <a:t>.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5100" dirty="0" smtClean="0"/>
              <a:t> -- </a:t>
            </a:r>
            <a:r>
              <a:rPr lang="ko-KR" altLang="en-US" sz="5100" dirty="0" smtClean="0"/>
              <a:t>한인 커뮤니티 내에서만 사는 우물 안 개구리를 필요로 하지 않는다</a:t>
            </a:r>
            <a:r>
              <a:rPr lang="en-US" altLang="ko-KR" sz="5100" dirty="0" smtClean="0"/>
              <a:t>. </a:t>
            </a:r>
          </a:p>
          <a:p>
            <a:pPr>
              <a:lnSpc>
                <a:spcPct val="120000"/>
              </a:lnSpc>
              <a:buNone/>
            </a:pPr>
            <a:r>
              <a:rPr lang="en-US" altLang="ko-KR" sz="5100" dirty="0" smtClean="0"/>
              <a:t> --</a:t>
            </a:r>
            <a:r>
              <a:rPr lang="ko-KR" altLang="en-US" sz="5100" dirty="0" smtClean="0"/>
              <a:t> 학창 시절 의미 있는 활동 </a:t>
            </a:r>
            <a:r>
              <a:rPr lang="en-US" altLang="ko-KR" sz="5100" dirty="0" smtClean="0"/>
              <a:t>3 </a:t>
            </a:r>
            <a:r>
              <a:rPr lang="ko-KR" altLang="en-US" sz="5100" dirty="0" smtClean="0"/>
              <a:t>가지를 쓰시오</a:t>
            </a:r>
            <a:r>
              <a:rPr lang="en-US" altLang="ko-KR" sz="5100" dirty="0" smtClean="0"/>
              <a:t>. </a:t>
            </a:r>
            <a:r>
              <a:rPr lang="ko-KR" altLang="en-US" sz="5100" dirty="0" smtClean="0"/>
              <a:t>너는 무엇이 되고 싶고 그것을 위해 어떻게 준비했나</a:t>
            </a:r>
            <a:r>
              <a:rPr lang="en-US" altLang="ko-KR" sz="5100" dirty="0" smtClean="0"/>
              <a:t>?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해법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85804" y="1500174"/>
            <a:ext cx="8229600" cy="408906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ko-KR" altLang="en-US" dirty="0" smtClean="0"/>
              <a:t>학교 수업이 왜 중요한가</a:t>
            </a:r>
            <a:r>
              <a:rPr lang="en-US" altLang="ko-KR" dirty="0" smtClean="0"/>
              <a:t>?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- </a:t>
            </a:r>
            <a:r>
              <a:rPr lang="ko-KR" altLang="en-US" dirty="0" smtClean="0"/>
              <a:t>학교는 특례를 염두에 둔 수업을 한다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r>
              <a:rPr lang="en-US" altLang="ko-KR" dirty="0" smtClean="0"/>
              <a:t>    (</a:t>
            </a:r>
            <a:r>
              <a:rPr lang="ko-KR" altLang="en-US" dirty="0" smtClean="0"/>
              <a:t>특례 국어</a:t>
            </a:r>
            <a:r>
              <a:rPr lang="en-US" altLang="ko-KR" dirty="0" smtClean="0"/>
              <a:t>, </a:t>
            </a:r>
            <a:r>
              <a:rPr lang="ko-KR" altLang="en-US" dirty="0" smtClean="0"/>
              <a:t>특례 영어</a:t>
            </a:r>
            <a:r>
              <a:rPr lang="en-US" altLang="ko-KR" dirty="0" smtClean="0"/>
              <a:t>, </a:t>
            </a:r>
            <a:r>
              <a:rPr lang="ko-KR" altLang="en-US" dirty="0" smtClean="0"/>
              <a:t>특례 수학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- </a:t>
            </a:r>
            <a:r>
              <a:rPr lang="ko-KR" altLang="en-US" dirty="0" smtClean="0"/>
              <a:t>학교 수업은 고교 수준의 지적 능력 발달</a:t>
            </a:r>
            <a:r>
              <a:rPr lang="en-US" altLang="ko-KR" dirty="0" smtClean="0"/>
              <a:t>(</a:t>
            </a:r>
            <a:r>
              <a:rPr lang="ko-KR" altLang="en-US" dirty="0" smtClean="0"/>
              <a:t>사실적</a:t>
            </a:r>
            <a:r>
              <a:rPr lang="en-US" altLang="ko-KR" dirty="0" smtClean="0"/>
              <a:t>, </a:t>
            </a:r>
            <a:r>
              <a:rPr lang="ko-KR" altLang="en-US" dirty="0" smtClean="0"/>
              <a:t>비판적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창의적 이해 능력</a:t>
            </a:r>
            <a:r>
              <a:rPr lang="en-US" altLang="ko-KR" dirty="0" smtClean="0"/>
              <a:t>)</a:t>
            </a:r>
            <a:r>
              <a:rPr lang="ko-KR" altLang="en-US" dirty="0" smtClean="0"/>
              <a:t>과 관련 있다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r>
              <a:rPr lang="en-US" altLang="ko-KR" dirty="0" smtClean="0"/>
              <a:t> </a:t>
            </a:r>
          </a:p>
          <a:p>
            <a:pPr>
              <a:buNone/>
            </a:pPr>
            <a:r>
              <a:rPr lang="en-US" altLang="ko-KR" dirty="0" smtClean="0"/>
              <a:t> - </a:t>
            </a:r>
            <a:r>
              <a:rPr lang="ko-KR" altLang="en-US" dirty="0" smtClean="0"/>
              <a:t>영어의 경우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국어 능력이 전제되어야 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배경 지식 없이는 독해가 힘들다 </a:t>
            </a: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해법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ko-KR" altLang="en-US" b="1" dirty="0" smtClean="0">
                <a:solidFill>
                  <a:srgbClr val="FFFF00"/>
                </a:solidFill>
              </a:rPr>
              <a:t>독서</a:t>
            </a:r>
            <a:r>
              <a:rPr lang="ko-KR" altLang="en-US" dirty="0" smtClean="0"/>
              <a:t>는 해박한 사람을 만들고</a:t>
            </a:r>
            <a:endParaRPr lang="en-US" altLang="ko-KR" dirty="0" smtClean="0"/>
          </a:p>
          <a:p>
            <a:pPr>
              <a:buNone/>
            </a:pPr>
            <a:r>
              <a:rPr lang="ko-KR" altLang="en-US" b="1" dirty="0" smtClean="0">
                <a:solidFill>
                  <a:srgbClr val="FFFF00"/>
                </a:solidFill>
              </a:rPr>
              <a:t>글쓰기</a:t>
            </a:r>
            <a:r>
              <a:rPr lang="ko-KR" altLang="en-US" dirty="0" smtClean="0"/>
              <a:t>는 정확한 사람을 만들며 </a:t>
            </a:r>
            <a:endParaRPr lang="en-US" altLang="ko-KR" dirty="0" smtClean="0"/>
          </a:p>
          <a:p>
            <a:pPr>
              <a:buNone/>
            </a:pPr>
            <a:r>
              <a:rPr lang="ko-KR" altLang="en-US" b="1" dirty="0" smtClean="0">
                <a:solidFill>
                  <a:srgbClr val="FFFF00"/>
                </a:solidFill>
              </a:rPr>
              <a:t>대화</a:t>
            </a:r>
            <a:r>
              <a:rPr lang="ko-KR" altLang="en-US" dirty="0" smtClean="0"/>
              <a:t>는 민첩한 사람을 만든다</a:t>
            </a:r>
            <a:r>
              <a:rPr lang="en-US" altLang="ko-KR" dirty="0" smtClean="0"/>
              <a:t>. </a:t>
            </a:r>
            <a:br>
              <a:rPr lang="en-US" altLang="ko-KR" dirty="0" smtClean="0"/>
            </a:br>
            <a:r>
              <a:rPr lang="en-US" altLang="ko-KR" dirty="0" smtClean="0"/>
              <a:t>                   - </a:t>
            </a:r>
            <a:r>
              <a:rPr lang="ko-KR" altLang="en-US" dirty="0" smtClean="0"/>
              <a:t>괴테</a:t>
            </a:r>
            <a:endParaRPr lang="en-US" altLang="ko-KR" b="1" dirty="0" smtClean="0"/>
          </a:p>
          <a:p>
            <a:pPr>
              <a:buNone/>
            </a:pPr>
            <a:r>
              <a:rPr lang="ko-KR" altLang="en-US" b="1" dirty="0" smtClean="0">
                <a:latin typeface="HY중고딕" pitchFamily="18" charset="-127"/>
                <a:ea typeface="HY중고딕" pitchFamily="18" charset="-127"/>
              </a:rPr>
              <a:t>책 읽기를 통해 </a:t>
            </a:r>
            <a:r>
              <a:rPr lang="en-US" altLang="ko-KR" b="1" dirty="0" smtClean="0">
                <a:latin typeface="HY중고딕" pitchFamily="18" charset="-127"/>
                <a:ea typeface="HY중고딕" pitchFamily="18" charset="-127"/>
              </a:rPr>
              <a:t>(</a:t>
            </a:r>
            <a:r>
              <a:rPr lang="ko-KR" altLang="en-US" b="1" dirty="0" smtClean="0">
                <a:latin typeface="HY중고딕" pitchFamily="18" charset="-127"/>
                <a:ea typeface="HY중고딕" pitchFamily="18" charset="-127"/>
              </a:rPr>
              <a:t>인문학적</a:t>
            </a:r>
            <a:r>
              <a:rPr lang="en-US" altLang="ko-KR" b="1" dirty="0" smtClean="0">
                <a:latin typeface="HY중고딕" pitchFamily="18" charset="-127"/>
                <a:ea typeface="HY중고딕" pitchFamily="18" charset="-127"/>
              </a:rPr>
              <a:t>)</a:t>
            </a:r>
            <a:r>
              <a:rPr lang="ko-KR" altLang="en-US" b="1" dirty="0" smtClean="0">
                <a:latin typeface="HY중고딕" pitchFamily="18" charset="-127"/>
                <a:ea typeface="HY중고딕" pitchFamily="18" charset="-127"/>
              </a:rPr>
              <a:t>성찰 과 </a:t>
            </a:r>
            <a:r>
              <a:rPr lang="en-US" altLang="ko-KR" b="1" dirty="0" smtClean="0">
                <a:latin typeface="HY중고딕" pitchFamily="18" charset="-127"/>
                <a:ea typeface="HY중고딕" pitchFamily="18" charset="-127"/>
              </a:rPr>
              <a:t>(</a:t>
            </a:r>
            <a:r>
              <a:rPr lang="ko-KR" altLang="en-US" b="1" dirty="0" smtClean="0">
                <a:latin typeface="HY중고딕" pitchFamily="18" charset="-127"/>
                <a:ea typeface="HY중고딕" pitchFamily="18" charset="-127"/>
              </a:rPr>
              <a:t>자연과학적</a:t>
            </a:r>
            <a:endParaRPr lang="en-US" altLang="ko-KR" b="1" dirty="0">
              <a:latin typeface="HY중고딕" pitchFamily="18" charset="-127"/>
              <a:ea typeface="HY중고딕" pitchFamily="18" charset="-127"/>
            </a:endParaRPr>
          </a:p>
          <a:p>
            <a:pPr>
              <a:buNone/>
            </a:pPr>
            <a:r>
              <a:rPr lang="ko-KR" altLang="en-US" b="1" dirty="0" smtClean="0">
                <a:latin typeface="HY중고딕" pitchFamily="18" charset="-127"/>
                <a:ea typeface="HY중고딕" pitchFamily="18" charset="-127"/>
              </a:rPr>
              <a:t>통찰력을 기른다</a:t>
            </a:r>
            <a:r>
              <a:rPr lang="en-US" altLang="ko-KR" b="1" dirty="0" smtClean="0">
                <a:latin typeface="HY중고딕" pitchFamily="18" charset="-127"/>
                <a:ea typeface="HY중고딕" pitchFamily="18" charset="-127"/>
              </a:rPr>
              <a:t>.</a:t>
            </a:r>
          </a:p>
          <a:p>
            <a:pPr>
              <a:buNone/>
            </a:pPr>
            <a:r>
              <a:rPr lang="en-US" altLang="ko-KR" b="1" dirty="0" smtClean="0">
                <a:solidFill>
                  <a:srgbClr val="003300"/>
                </a:solidFill>
                <a:latin typeface="HY중고딕" pitchFamily="18" charset="-127"/>
                <a:ea typeface="HY중고딕" pitchFamily="18" charset="-127"/>
              </a:rPr>
              <a:t>            </a:t>
            </a:r>
            <a:r>
              <a:rPr lang="ko-KR" altLang="en-US" b="1" dirty="0" smtClean="0">
                <a:latin typeface="HY중고딕" pitchFamily="18" charset="-127"/>
                <a:ea typeface="HY중고딕" pitchFamily="18" charset="-127"/>
              </a:rPr>
              <a:t>                       </a:t>
            </a:r>
            <a:endParaRPr lang="en-US" altLang="ko-KR" b="1" dirty="0" smtClean="0">
              <a:latin typeface="HY중고딕" pitchFamily="18" charset="-127"/>
              <a:ea typeface="HY중고딕" pitchFamily="18" charset="-127"/>
            </a:endParaRPr>
          </a:p>
          <a:p>
            <a:pPr>
              <a:buNone/>
            </a:pPr>
            <a:r>
              <a:rPr lang="en-US" altLang="ko-KR" b="1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                       </a:t>
            </a:r>
            <a:r>
              <a:rPr lang="ko-KR" altLang="en-US" b="1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독       서</a:t>
            </a:r>
            <a:endParaRPr lang="en-US" altLang="ko-KR" b="1" dirty="0" smtClean="0">
              <a:solidFill>
                <a:srgbClr val="FFFF00"/>
              </a:solidFill>
              <a:latin typeface="HY중고딕" pitchFamily="18" charset="-127"/>
              <a:ea typeface="HY중고딕" pitchFamily="18" charset="-127"/>
            </a:endParaRPr>
          </a:p>
          <a:p>
            <a:pPr>
              <a:buNone/>
            </a:pPr>
            <a:endParaRPr lang="en-US" altLang="ko-KR" b="1" dirty="0" smtClean="0">
              <a:solidFill>
                <a:srgbClr val="FFFF00"/>
              </a:solidFill>
              <a:latin typeface="HY중고딕" pitchFamily="18" charset="-127"/>
              <a:ea typeface="HY중고딕" pitchFamily="18" charset="-127"/>
            </a:endParaRPr>
          </a:p>
          <a:p>
            <a:pPr>
              <a:buNone/>
            </a:pPr>
            <a:r>
              <a:rPr lang="en-US" altLang="ko-KR" b="1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(</a:t>
            </a:r>
            <a:r>
              <a:rPr lang="ko-KR" altLang="en-US" b="1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 읽는 것보다 읽은 후의 활동이 더 중요하다</a:t>
            </a:r>
            <a:r>
              <a:rPr lang="en-US" altLang="ko-KR" b="1" dirty="0" smtClean="0">
                <a:solidFill>
                  <a:srgbClr val="FFFF00"/>
                </a:solidFill>
                <a:latin typeface="HY중고딕" pitchFamily="18" charset="-127"/>
                <a:ea typeface="HY중고딕" pitchFamily="18" charset="-127"/>
              </a:rPr>
              <a:t>)</a:t>
            </a:r>
            <a:endParaRPr lang="en-US" altLang="ko-KR" dirty="0" smtClean="0">
              <a:solidFill>
                <a:srgbClr val="FFFF00"/>
              </a:solidFill>
              <a:latin typeface="HY중고딕" pitchFamily="18" charset="-127"/>
              <a:ea typeface="HY중고딕" pitchFamily="18" charset="-127"/>
            </a:endParaRPr>
          </a:p>
        </p:txBody>
      </p:sp>
      <p:sp>
        <p:nvSpPr>
          <p:cNvPr id="4" name="위쪽 화살표 3"/>
          <p:cNvSpPr/>
          <p:nvPr/>
        </p:nvSpPr>
        <p:spPr>
          <a:xfrm>
            <a:off x="4139952" y="4581128"/>
            <a:ext cx="432048" cy="43204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/>
            </a:r>
            <a:br>
              <a:rPr lang="en-US" altLang="ko-KR" dirty="0" smtClean="0">
                <a:solidFill>
                  <a:srgbClr val="FFFF00"/>
                </a:solidFill>
              </a:rPr>
            </a:br>
            <a:r>
              <a:rPr lang="ko-KR" altLang="en-US" dirty="0" smtClean="0">
                <a:solidFill>
                  <a:schemeClr val="tx1"/>
                </a:solidFill>
              </a:rPr>
              <a:t>믿는 만큼 크는 아이들입니다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  <a:br>
              <a:rPr lang="en-US" altLang="ko-KR" dirty="0" smtClean="0">
                <a:solidFill>
                  <a:schemeClr val="tx1"/>
                </a:solidFill>
              </a:rPr>
            </a:b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dirty="0" smtClean="0"/>
              <a:t>- </a:t>
            </a:r>
            <a:r>
              <a:rPr lang="ko-KR" altLang="en-US" dirty="0" smtClean="0"/>
              <a:t>체인지 </a:t>
            </a:r>
            <a:r>
              <a:rPr lang="en-US" altLang="ko-KR" dirty="0" smtClean="0"/>
              <a:t>( Change - </a:t>
            </a:r>
            <a:r>
              <a:rPr lang="ko-KR" altLang="en-US" dirty="0" smtClean="0"/>
              <a:t>體認知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FontTx/>
              <a:buChar char="-"/>
            </a:pPr>
            <a:r>
              <a:rPr lang="ko-KR" altLang="en-US" dirty="0" smtClean="0"/>
              <a:t>생각이 바뀌면 행동이 바뀌고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행동이 바뀌면 습관이 바뀌고 습관이 바뀌면 인생이 바뀌고 인생이 바뀌면 운명이 바뀐다</a:t>
            </a:r>
            <a:r>
              <a:rPr lang="en-US" altLang="ko-KR" dirty="0" smtClean="0"/>
              <a:t>. </a:t>
            </a:r>
          </a:p>
          <a:p>
            <a:pPr>
              <a:buFontTx/>
              <a:buChar char="-"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- </a:t>
            </a:r>
            <a:r>
              <a:rPr lang="ko-KR" altLang="en-US" dirty="0" smtClean="0">
                <a:solidFill>
                  <a:srgbClr val="FFFF00"/>
                </a:solidFill>
              </a:rPr>
              <a:t>몸으로 직접 체험한 외국 생활의 경험이 </a:t>
            </a:r>
            <a:r>
              <a:rPr lang="ko-KR" altLang="en-US" dirty="0" smtClean="0"/>
              <a:t>우리 아이들을 성숙시킬 것입니다</a:t>
            </a:r>
            <a:r>
              <a:rPr lang="en-US" altLang="ko-KR" dirty="0" smtClean="0"/>
              <a:t>.</a:t>
            </a:r>
          </a:p>
          <a:p>
            <a:pPr algn="ctr">
              <a:buNone/>
            </a:pPr>
            <a:endParaRPr lang="en-US" altLang="ko-KR" dirty="0" smtClean="0"/>
          </a:p>
          <a:p>
            <a:pPr>
              <a:buNone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칭찬과 격려를 </a:t>
            </a:r>
            <a:endParaRPr lang="ko-KR" altLang="en-US" dirty="0"/>
          </a:p>
        </p:txBody>
      </p:sp>
      <p:pic>
        <p:nvPicPr>
          <p:cNvPr id="4" name="Picture 2" descr="C:\Users\hosana115\AppData\Local\Microsoft\Windows\Temporary Internet Files\Content.IE5\QPG4GAI6\MC900435809[1].wm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771800" y="1967852"/>
            <a:ext cx="2881287" cy="2907362"/>
          </a:xfrm>
          <a:prstGeom prst="rect">
            <a:avLst/>
          </a:prstGeom>
          <a:noFill/>
        </p:spPr>
      </p:pic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주요대학 진학 부석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85804" y="1500174"/>
            <a:ext cx="8229600" cy="46651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ko-KR" sz="2400" dirty="0" smtClean="0"/>
              <a:t>- </a:t>
            </a:r>
            <a:r>
              <a:rPr lang="ko-KR" altLang="en-US" sz="2400" dirty="0" smtClean="0"/>
              <a:t>연대</a:t>
            </a:r>
            <a:r>
              <a:rPr lang="en-US" altLang="ko-KR" sz="2400" dirty="0" smtClean="0"/>
              <a:t>,</a:t>
            </a:r>
            <a:r>
              <a:rPr lang="ko-KR" altLang="en-US" sz="2400" dirty="0" smtClean="0"/>
              <a:t>고대 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내신 </a:t>
            </a:r>
            <a:r>
              <a:rPr lang="en-US" altLang="ko-KR" sz="2400" dirty="0" smtClean="0"/>
              <a:t>1</a:t>
            </a:r>
            <a:r>
              <a:rPr lang="ko-KR" altLang="en-US" sz="2400" dirty="0" smtClean="0"/>
              <a:t>등</a:t>
            </a:r>
            <a:r>
              <a:rPr lang="en-US" altLang="ko-KR" sz="2400" dirty="0" smtClean="0"/>
              <a:t>/ </a:t>
            </a:r>
            <a:r>
              <a:rPr lang="ko-KR" altLang="en-US" sz="2400" dirty="0" smtClean="0"/>
              <a:t>모의고사 </a:t>
            </a:r>
            <a:r>
              <a:rPr lang="en-US" altLang="ko-KR" sz="2400" dirty="0" smtClean="0"/>
              <a:t>: 10</a:t>
            </a:r>
            <a:r>
              <a:rPr lang="ko-KR" altLang="en-US" sz="2400" dirty="0" smtClean="0"/>
              <a:t>등 이내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  </a:t>
            </a:r>
            <a:r>
              <a:rPr lang="ko-KR" altLang="en-US" sz="2400" dirty="0" smtClean="0"/>
              <a:t>어학 </a:t>
            </a:r>
            <a:r>
              <a:rPr lang="en-US" altLang="ko-KR" sz="2400" dirty="0" smtClean="0"/>
              <a:t>IBT 110/ </a:t>
            </a:r>
            <a:r>
              <a:rPr lang="ko-KR" altLang="en-US" sz="2400" dirty="0" smtClean="0"/>
              <a:t>기타 학교 활동 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- </a:t>
            </a:r>
            <a:r>
              <a:rPr lang="ko-KR" altLang="en-US" sz="2400" dirty="0" smtClean="0"/>
              <a:t>성대</a:t>
            </a:r>
            <a:r>
              <a:rPr lang="en-US" altLang="ko-KR" sz="2400" dirty="0" smtClean="0"/>
              <a:t>,</a:t>
            </a:r>
            <a:r>
              <a:rPr lang="ko-KR" altLang="en-US" sz="2400" dirty="0" smtClean="0"/>
              <a:t>서강대 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내신 </a:t>
            </a:r>
            <a:r>
              <a:rPr lang="en-US" altLang="ko-KR" sz="2400" dirty="0" smtClean="0"/>
              <a:t>3</a:t>
            </a:r>
            <a:r>
              <a:rPr lang="ko-KR" altLang="en-US" sz="2400" dirty="0" smtClean="0"/>
              <a:t>등</a:t>
            </a:r>
            <a:r>
              <a:rPr lang="en-US" altLang="ko-KR" sz="2400" dirty="0" smtClean="0"/>
              <a:t>/ </a:t>
            </a:r>
            <a:r>
              <a:rPr lang="ko-KR" altLang="en-US" sz="2400" dirty="0" smtClean="0"/>
              <a:t>모의고사 </a:t>
            </a:r>
            <a:r>
              <a:rPr lang="en-US" altLang="ko-KR" sz="2400" dirty="0" smtClean="0"/>
              <a:t>: 30</a:t>
            </a:r>
            <a:r>
              <a:rPr lang="ko-KR" altLang="en-US" sz="2400" dirty="0" smtClean="0"/>
              <a:t>등 이내</a:t>
            </a:r>
            <a:r>
              <a:rPr lang="en-US" altLang="ko-KR" sz="2400" dirty="0" smtClean="0"/>
              <a:t> /</a:t>
            </a:r>
            <a:r>
              <a:rPr lang="ko-KR" altLang="en-US" sz="2400" dirty="0" smtClean="0"/>
              <a:t>어학 </a:t>
            </a:r>
            <a:r>
              <a:rPr lang="en-US" altLang="ko-KR" sz="2400" dirty="0" smtClean="0"/>
              <a:t>IBT 105/ </a:t>
            </a:r>
            <a:r>
              <a:rPr lang="ko-KR" altLang="en-US" sz="2400" dirty="0" smtClean="0"/>
              <a:t>기타 학교 활동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- </a:t>
            </a:r>
            <a:r>
              <a:rPr lang="ko-KR" altLang="en-US" sz="2400" dirty="0" smtClean="0"/>
              <a:t>한양대</a:t>
            </a:r>
            <a:r>
              <a:rPr lang="en-US" altLang="ko-KR" sz="2400" dirty="0" smtClean="0"/>
              <a:t>(IBT 90), </a:t>
            </a:r>
            <a:r>
              <a:rPr lang="ko-KR" altLang="en-US" sz="2400" dirty="0" smtClean="0"/>
              <a:t>중앙대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외대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경희대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세종대</a:t>
            </a:r>
            <a:r>
              <a:rPr lang="en-US" altLang="ko-KR" sz="2400" dirty="0" smtClean="0"/>
              <a:t>,</a:t>
            </a:r>
            <a:r>
              <a:rPr lang="ko-KR" altLang="en-US" sz="2400" dirty="0" smtClean="0"/>
              <a:t>인하대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이대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숙대</a:t>
            </a:r>
            <a:r>
              <a:rPr lang="ko-KR" altLang="en-US" sz="2400" dirty="0" smtClean="0"/>
              <a:t> 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내신 무관</a:t>
            </a:r>
            <a:r>
              <a:rPr lang="en-US" altLang="ko-KR" sz="2400" dirty="0" smtClean="0"/>
              <a:t>/ </a:t>
            </a:r>
            <a:r>
              <a:rPr lang="ko-KR" altLang="en-US" sz="2400" dirty="0" smtClean="0"/>
              <a:t>모의고사 </a:t>
            </a:r>
            <a:r>
              <a:rPr lang="en-US" altLang="ko-KR" sz="2400" dirty="0" smtClean="0"/>
              <a:t>50-70</a:t>
            </a:r>
            <a:r>
              <a:rPr lang="ko-KR" altLang="en-US" sz="2400" dirty="0" smtClean="0"/>
              <a:t>등 이내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- </a:t>
            </a:r>
            <a:r>
              <a:rPr lang="ko-KR" altLang="en-US" sz="2400" dirty="0" smtClean="0"/>
              <a:t>동국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건국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홍익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국민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경기 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내신 </a:t>
            </a:r>
            <a:r>
              <a:rPr lang="en-US" altLang="ko-KR" sz="2400" dirty="0" smtClean="0"/>
              <a:t>/ </a:t>
            </a:r>
            <a:r>
              <a:rPr lang="ko-KR" altLang="en-US" sz="2400" dirty="0" smtClean="0"/>
              <a:t>모의고사 </a:t>
            </a:r>
            <a:r>
              <a:rPr lang="en-US" altLang="ko-KR" sz="2400" dirty="0" smtClean="0"/>
              <a:t>/</a:t>
            </a:r>
            <a:r>
              <a:rPr lang="ko-KR" altLang="en-US" sz="2400" dirty="0" smtClean="0"/>
              <a:t>면접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- </a:t>
            </a:r>
            <a:r>
              <a:rPr lang="ko-KR" altLang="en-US" sz="2400" dirty="0" smtClean="0"/>
              <a:t>서울여대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명지대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성신여대</a:t>
            </a:r>
            <a:r>
              <a:rPr lang="en-US" altLang="ko-KR" sz="2400" dirty="0" smtClean="0"/>
              <a:t>, : </a:t>
            </a:r>
            <a:r>
              <a:rPr lang="ko-KR" altLang="en-US" sz="2400" dirty="0" smtClean="0"/>
              <a:t>서류</a:t>
            </a:r>
            <a:r>
              <a:rPr lang="en-US" altLang="ko-KR" sz="2400" dirty="0" smtClean="0"/>
              <a:t>/</a:t>
            </a:r>
            <a:r>
              <a:rPr lang="ko-KR" altLang="en-US" sz="2400" dirty="0" smtClean="0"/>
              <a:t>영어</a:t>
            </a:r>
            <a:r>
              <a:rPr lang="en-US" altLang="ko-KR" sz="2400" dirty="0" smtClean="0"/>
              <a:t>/ </a:t>
            </a:r>
            <a:r>
              <a:rPr lang="ko-KR" altLang="en-US" sz="2400" dirty="0" smtClean="0"/>
              <a:t>면접</a:t>
            </a:r>
            <a:endParaRPr lang="en-US" altLang="ko-KR" sz="2400" dirty="0" smtClean="0"/>
          </a:p>
          <a:p>
            <a:pPr>
              <a:buFontTx/>
              <a:buChar char="-"/>
            </a:pPr>
            <a:r>
              <a:rPr lang="en-US" altLang="ko-KR" sz="2400" dirty="0" smtClean="0"/>
              <a:t>2</a:t>
            </a:r>
            <a:r>
              <a:rPr lang="ko-KR" altLang="en-US" sz="2400" dirty="0" err="1" smtClean="0"/>
              <a:t>년특례</a:t>
            </a:r>
            <a:r>
              <a:rPr lang="ko-KR" altLang="en-US" sz="2400" dirty="0" smtClean="0"/>
              <a:t> 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홍익대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성신여대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단국대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가천대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공주대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한경대등</a:t>
            </a:r>
            <a:r>
              <a:rPr lang="ko-KR" altLang="en-US" sz="2400" dirty="0" smtClean="0"/>
              <a:t>  </a:t>
            </a:r>
            <a:endParaRPr lang="en-US" altLang="ko-KR" sz="2400" dirty="0" smtClean="0"/>
          </a:p>
          <a:p>
            <a:pPr marL="0" indent="0">
              <a:buNone/>
            </a:pPr>
            <a:r>
              <a:rPr lang="en-US" altLang="ko-KR" sz="2400" dirty="0" smtClean="0"/>
              <a:t>* </a:t>
            </a:r>
            <a:r>
              <a:rPr lang="ko-KR" altLang="en-US" sz="2400" dirty="0" smtClean="0"/>
              <a:t>위 내용은 주관적인 참고자료입니다</a:t>
            </a:r>
            <a:r>
              <a:rPr lang="en-US" altLang="ko-KR" sz="2400" dirty="0" smtClean="0"/>
              <a:t>.</a:t>
            </a:r>
          </a:p>
          <a:p>
            <a:pPr>
              <a:buNone/>
            </a:pPr>
            <a:r>
              <a:rPr lang="en-US" altLang="ko-KR" sz="2400" dirty="0"/>
              <a:t> 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감사합니다</a:t>
            </a:r>
            <a:endParaRPr lang="ko-KR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87624" y="53752"/>
            <a:ext cx="7746064" cy="1503040"/>
          </a:xfrm>
        </p:spPr>
        <p:txBody>
          <a:bodyPr/>
          <a:lstStyle/>
          <a:p>
            <a:r>
              <a:rPr lang="en-US" altLang="ko-KR" dirty="0" smtClean="0"/>
              <a:t>2016</a:t>
            </a:r>
            <a:r>
              <a:rPr lang="ko-KR" altLang="en-US" dirty="0" smtClean="0"/>
              <a:t>년도 입시 변화 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412776"/>
            <a:ext cx="8394136" cy="4824536"/>
          </a:xfrm>
        </p:spPr>
        <p:txBody>
          <a:bodyPr>
            <a:normAutofit fontScale="55000" lnSpcReduction="20000"/>
          </a:bodyPr>
          <a:lstStyle/>
          <a:p>
            <a:r>
              <a:rPr lang="en-US" altLang="ko-KR" b="1" dirty="0" smtClean="0"/>
              <a:t> </a:t>
            </a:r>
            <a:r>
              <a:rPr lang="ko-KR" altLang="en-US" b="1" dirty="0" smtClean="0"/>
              <a:t>서울 주요대학 전형변화</a:t>
            </a:r>
            <a:endParaRPr lang="en-US" altLang="ko-KR" b="1" dirty="0" smtClean="0"/>
          </a:p>
          <a:p>
            <a:pPr>
              <a:buNone/>
            </a:pPr>
            <a:r>
              <a:rPr lang="en-US" altLang="ko-KR" b="1" dirty="0" smtClean="0">
                <a:solidFill>
                  <a:srgbClr val="FFC000"/>
                </a:solidFill>
              </a:rPr>
              <a:t>    - </a:t>
            </a:r>
            <a:r>
              <a:rPr lang="ko-KR" altLang="en-US" b="1" dirty="0" smtClean="0">
                <a:solidFill>
                  <a:srgbClr val="FFC000"/>
                </a:solidFill>
              </a:rPr>
              <a:t>서강대 필답에서 서류 전형으로 전환</a:t>
            </a:r>
            <a:endParaRPr lang="en-US" altLang="ko-KR" b="1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en-US" altLang="ko-KR" b="1" dirty="0" smtClean="0">
                <a:solidFill>
                  <a:srgbClr val="FFC000"/>
                </a:solidFill>
              </a:rPr>
              <a:t>    - </a:t>
            </a:r>
            <a:r>
              <a:rPr lang="ko-KR" altLang="en-US" b="1" dirty="0" smtClean="0">
                <a:solidFill>
                  <a:srgbClr val="FFC000"/>
                </a:solidFill>
              </a:rPr>
              <a:t>성균관대 서류</a:t>
            </a:r>
            <a:r>
              <a:rPr lang="en-US" altLang="ko-KR" b="1" dirty="0" smtClean="0">
                <a:solidFill>
                  <a:srgbClr val="FFC000"/>
                </a:solidFill>
              </a:rPr>
              <a:t>60+ </a:t>
            </a:r>
            <a:r>
              <a:rPr lang="ko-KR" altLang="en-US" b="1" dirty="0" smtClean="0">
                <a:solidFill>
                  <a:srgbClr val="FFC000"/>
                </a:solidFill>
              </a:rPr>
              <a:t>필답</a:t>
            </a:r>
            <a:r>
              <a:rPr lang="en-US" altLang="ko-KR" b="1" dirty="0" smtClean="0">
                <a:solidFill>
                  <a:srgbClr val="FFC000"/>
                </a:solidFill>
              </a:rPr>
              <a:t>40 ( </a:t>
            </a:r>
            <a:r>
              <a:rPr lang="ko-KR" altLang="en-US" b="1" dirty="0" smtClean="0">
                <a:solidFill>
                  <a:srgbClr val="FFC000"/>
                </a:solidFill>
              </a:rPr>
              <a:t>문과 </a:t>
            </a:r>
            <a:r>
              <a:rPr lang="en-US" altLang="ko-KR" b="1" dirty="0" smtClean="0">
                <a:solidFill>
                  <a:srgbClr val="FFC000"/>
                </a:solidFill>
              </a:rPr>
              <a:t>: </a:t>
            </a:r>
            <a:r>
              <a:rPr lang="ko-KR" altLang="en-US" b="1" dirty="0" smtClean="0">
                <a:solidFill>
                  <a:srgbClr val="FFC000"/>
                </a:solidFill>
              </a:rPr>
              <a:t>영어 </a:t>
            </a:r>
            <a:r>
              <a:rPr lang="en-US" altLang="ko-KR" b="1" dirty="0" smtClean="0">
                <a:solidFill>
                  <a:srgbClr val="FFC000"/>
                </a:solidFill>
              </a:rPr>
              <a:t>20+</a:t>
            </a:r>
            <a:r>
              <a:rPr lang="ko-KR" altLang="en-US" b="1" dirty="0" smtClean="0">
                <a:solidFill>
                  <a:srgbClr val="FFC000"/>
                </a:solidFill>
              </a:rPr>
              <a:t>국어 </a:t>
            </a:r>
            <a:r>
              <a:rPr lang="en-US" altLang="ko-KR" b="1" dirty="0" smtClean="0">
                <a:solidFill>
                  <a:srgbClr val="FFC000"/>
                </a:solidFill>
              </a:rPr>
              <a:t>20 / </a:t>
            </a:r>
            <a:r>
              <a:rPr lang="ko-KR" altLang="en-US" b="1" dirty="0" smtClean="0">
                <a:solidFill>
                  <a:srgbClr val="FFC000"/>
                </a:solidFill>
              </a:rPr>
              <a:t>이과 </a:t>
            </a:r>
            <a:r>
              <a:rPr lang="en-US" altLang="ko-KR" b="1" dirty="0" smtClean="0">
                <a:solidFill>
                  <a:srgbClr val="FFC000"/>
                </a:solidFill>
              </a:rPr>
              <a:t>: </a:t>
            </a:r>
            <a:r>
              <a:rPr lang="ko-KR" altLang="en-US" b="1" dirty="0" smtClean="0">
                <a:solidFill>
                  <a:srgbClr val="FFC000"/>
                </a:solidFill>
              </a:rPr>
              <a:t>수학               </a:t>
            </a:r>
            <a:endParaRPr lang="en-US" altLang="ko-KR" b="1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en-US" altLang="ko-KR" b="1" dirty="0">
                <a:solidFill>
                  <a:srgbClr val="FFC000"/>
                </a:solidFill>
              </a:rPr>
              <a:t> </a:t>
            </a:r>
            <a:r>
              <a:rPr lang="en-US" altLang="ko-KR" b="1" dirty="0" smtClean="0">
                <a:solidFill>
                  <a:srgbClr val="FFC000"/>
                </a:solidFill>
              </a:rPr>
              <a:t>      20 + </a:t>
            </a:r>
            <a:r>
              <a:rPr lang="ko-KR" altLang="en-US" b="1" dirty="0" smtClean="0">
                <a:solidFill>
                  <a:srgbClr val="FFC000"/>
                </a:solidFill>
              </a:rPr>
              <a:t>영어 </a:t>
            </a:r>
            <a:r>
              <a:rPr lang="en-US" altLang="ko-KR" b="1" dirty="0" smtClean="0">
                <a:solidFill>
                  <a:srgbClr val="FFC000"/>
                </a:solidFill>
              </a:rPr>
              <a:t>20)</a:t>
            </a:r>
          </a:p>
          <a:p>
            <a:pPr>
              <a:buNone/>
            </a:pPr>
            <a:endParaRPr lang="en-US" altLang="ko-KR" b="1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en-US" altLang="ko-KR" b="1" dirty="0" smtClean="0">
                <a:solidFill>
                  <a:srgbClr val="FFC000"/>
                </a:solidFill>
              </a:rPr>
              <a:t>    - </a:t>
            </a:r>
            <a:r>
              <a:rPr lang="ko-KR" altLang="en-US" b="1" dirty="0" smtClean="0">
                <a:solidFill>
                  <a:srgbClr val="FFC000"/>
                </a:solidFill>
              </a:rPr>
              <a:t>한양대 </a:t>
            </a:r>
            <a:r>
              <a:rPr lang="en-US" altLang="ko-KR" b="1" dirty="0" smtClean="0">
                <a:solidFill>
                  <a:srgbClr val="FFC000"/>
                </a:solidFill>
              </a:rPr>
              <a:t>: </a:t>
            </a:r>
            <a:r>
              <a:rPr lang="ko-KR" altLang="en-US" b="1" dirty="0" smtClean="0">
                <a:solidFill>
                  <a:srgbClr val="FFC000"/>
                </a:solidFill>
              </a:rPr>
              <a:t>본교 </a:t>
            </a:r>
            <a:r>
              <a:rPr lang="ko-KR" altLang="en-US" b="1" dirty="0">
                <a:solidFill>
                  <a:srgbClr val="FFC000"/>
                </a:solidFill>
              </a:rPr>
              <a:t>지원자격 </a:t>
            </a:r>
            <a:r>
              <a:rPr lang="en-US" altLang="ko-KR" b="1" dirty="0">
                <a:solidFill>
                  <a:srgbClr val="FFC000"/>
                </a:solidFill>
              </a:rPr>
              <a:t>( IBT </a:t>
            </a:r>
            <a:r>
              <a:rPr lang="en-US" altLang="ko-KR" b="1" dirty="0" smtClean="0">
                <a:solidFill>
                  <a:srgbClr val="FFC000"/>
                </a:solidFill>
              </a:rPr>
              <a:t>90 / </a:t>
            </a:r>
            <a:r>
              <a:rPr lang="ko-KR" altLang="en-US" b="1" dirty="0" smtClean="0">
                <a:solidFill>
                  <a:srgbClr val="FFC000"/>
                </a:solidFill>
              </a:rPr>
              <a:t>문과 </a:t>
            </a:r>
            <a:r>
              <a:rPr lang="en-US" altLang="ko-KR" b="1" dirty="0" smtClean="0">
                <a:solidFill>
                  <a:srgbClr val="FFC000"/>
                </a:solidFill>
              </a:rPr>
              <a:t>: </a:t>
            </a:r>
            <a:r>
              <a:rPr lang="ko-KR" altLang="en-US" b="1" dirty="0" smtClean="0">
                <a:solidFill>
                  <a:srgbClr val="FFC000"/>
                </a:solidFill>
              </a:rPr>
              <a:t>국어 </a:t>
            </a:r>
            <a:r>
              <a:rPr lang="en-US" altLang="ko-KR" b="1" dirty="0" smtClean="0">
                <a:solidFill>
                  <a:srgbClr val="FFC000"/>
                </a:solidFill>
              </a:rPr>
              <a:t>100/ </a:t>
            </a:r>
            <a:r>
              <a:rPr lang="ko-KR" altLang="en-US" b="1" dirty="0" smtClean="0">
                <a:solidFill>
                  <a:srgbClr val="FFC000"/>
                </a:solidFill>
              </a:rPr>
              <a:t>이과 </a:t>
            </a:r>
            <a:r>
              <a:rPr lang="en-US" altLang="ko-KR" b="1" dirty="0" smtClean="0">
                <a:solidFill>
                  <a:srgbClr val="FFC000"/>
                </a:solidFill>
              </a:rPr>
              <a:t>: </a:t>
            </a:r>
            <a:r>
              <a:rPr lang="ko-KR" altLang="en-US" b="1" dirty="0" smtClean="0">
                <a:solidFill>
                  <a:srgbClr val="FFC000"/>
                </a:solidFill>
              </a:rPr>
              <a:t>수학 </a:t>
            </a:r>
            <a:endParaRPr lang="en-US" altLang="ko-KR" b="1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en-US" altLang="ko-KR" b="1" dirty="0">
                <a:solidFill>
                  <a:srgbClr val="FFC000"/>
                </a:solidFill>
              </a:rPr>
              <a:t> </a:t>
            </a:r>
            <a:r>
              <a:rPr lang="en-US" altLang="ko-KR" b="1" dirty="0" smtClean="0">
                <a:solidFill>
                  <a:srgbClr val="FFC000"/>
                </a:solidFill>
              </a:rPr>
              <a:t>      100)  </a:t>
            </a:r>
            <a:r>
              <a:rPr lang="ko-KR" altLang="en-US" b="1" dirty="0" err="1" smtClean="0">
                <a:solidFill>
                  <a:srgbClr val="FFC000"/>
                </a:solidFill>
              </a:rPr>
              <a:t>에리카</a:t>
            </a:r>
            <a:r>
              <a:rPr lang="ko-KR" altLang="en-US" b="1" dirty="0" smtClean="0">
                <a:solidFill>
                  <a:srgbClr val="FFC000"/>
                </a:solidFill>
              </a:rPr>
              <a:t> </a:t>
            </a:r>
            <a:r>
              <a:rPr lang="en-US" altLang="ko-KR" b="1" dirty="0" smtClean="0">
                <a:solidFill>
                  <a:srgbClr val="FFC000"/>
                </a:solidFill>
              </a:rPr>
              <a:t>: </a:t>
            </a:r>
            <a:r>
              <a:rPr lang="ko-KR" altLang="en-US" b="1" dirty="0" smtClean="0">
                <a:solidFill>
                  <a:srgbClr val="FFC000"/>
                </a:solidFill>
              </a:rPr>
              <a:t>영어 </a:t>
            </a:r>
            <a:r>
              <a:rPr lang="en-US" altLang="ko-KR" b="1" dirty="0" smtClean="0">
                <a:solidFill>
                  <a:srgbClr val="FFC000"/>
                </a:solidFill>
              </a:rPr>
              <a:t>50 +</a:t>
            </a:r>
            <a:r>
              <a:rPr lang="ko-KR" altLang="en-US" b="1" dirty="0" smtClean="0">
                <a:solidFill>
                  <a:srgbClr val="FFC000"/>
                </a:solidFill>
              </a:rPr>
              <a:t>국어 </a:t>
            </a:r>
            <a:r>
              <a:rPr lang="en-US" altLang="ko-KR" b="1" dirty="0" smtClean="0">
                <a:solidFill>
                  <a:srgbClr val="FFC000"/>
                </a:solidFill>
              </a:rPr>
              <a:t>50 / </a:t>
            </a:r>
            <a:r>
              <a:rPr lang="ko-KR" altLang="en-US" b="1" dirty="0" smtClean="0">
                <a:solidFill>
                  <a:srgbClr val="FFC000"/>
                </a:solidFill>
              </a:rPr>
              <a:t>영어</a:t>
            </a:r>
            <a:r>
              <a:rPr lang="en-US" altLang="ko-KR" b="1" dirty="0" smtClean="0">
                <a:solidFill>
                  <a:srgbClr val="FFC000"/>
                </a:solidFill>
              </a:rPr>
              <a:t>50+ </a:t>
            </a:r>
            <a:r>
              <a:rPr lang="ko-KR" altLang="en-US" b="1" dirty="0" smtClean="0">
                <a:solidFill>
                  <a:srgbClr val="FFC000"/>
                </a:solidFill>
              </a:rPr>
              <a:t>수학</a:t>
            </a:r>
            <a:r>
              <a:rPr lang="en-US" altLang="ko-KR" b="1" dirty="0" smtClean="0">
                <a:solidFill>
                  <a:srgbClr val="FFC000"/>
                </a:solidFill>
              </a:rPr>
              <a:t>50)</a:t>
            </a:r>
          </a:p>
          <a:p>
            <a:pPr>
              <a:buNone/>
            </a:pPr>
            <a:endParaRPr lang="en-US" altLang="ko-KR" b="1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en-US" altLang="ko-KR" b="1" dirty="0" smtClean="0">
                <a:solidFill>
                  <a:srgbClr val="FFC000"/>
                </a:solidFill>
              </a:rPr>
              <a:t>    - </a:t>
            </a:r>
            <a:r>
              <a:rPr lang="ko-KR" altLang="en-US" b="1" dirty="0" err="1" smtClean="0">
                <a:solidFill>
                  <a:srgbClr val="FFC000"/>
                </a:solidFill>
              </a:rPr>
              <a:t>가톡릭대</a:t>
            </a:r>
            <a:r>
              <a:rPr lang="ko-KR" altLang="en-US" b="1" dirty="0" smtClean="0">
                <a:solidFill>
                  <a:srgbClr val="FFC000"/>
                </a:solidFill>
              </a:rPr>
              <a:t> </a:t>
            </a:r>
            <a:r>
              <a:rPr lang="en-US" altLang="ko-KR" b="1" dirty="0" smtClean="0">
                <a:solidFill>
                  <a:srgbClr val="FFC000"/>
                </a:solidFill>
              </a:rPr>
              <a:t>: </a:t>
            </a:r>
            <a:r>
              <a:rPr lang="ko-KR" altLang="en-US" b="1" dirty="0" smtClean="0">
                <a:solidFill>
                  <a:srgbClr val="FFC000"/>
                </a:solidFill>
              </a:rPr>
              <a:t>의대</a:t>
            </a:r>
            <a:r>
              <a:rPr lang="en-US" altLang="ko-KR" b="1" dirty="0" smtClean="0">
                <a:solidFill>
                  <a:srgbClr val="FFC000"/>
                </a:solidFill>
              </a:rPr>
              <a:t>,</a:t>
            </a:r>
            <a:r>
              <a:rPr lang="ko-KR" altLang="en-US" b="1" dirty="0" err="1" smtClean="0">
                <a:solidFill>
                  <a:srgbClr val="FFC000"/>
                </a:solidFill>
              </a:rPr>
              <a:t>간호대에서</a:t>
            </a:r>
            <a:r>
              <a:rPr lang="ko-KR" altLang="en-US" b="1" dirty="0" smtClean="0">
                <a:solidFill>
                  <a:srgbClr val="FFC000"/>
                </a:solidFill>
              </a:rPr>
              <a:t> 전 모집단위로 확대</a:t>
            </a:r>
            <a:r>
              <a:rPr lang="en-US" altLang="ko-KR" b="1" dirty="0" smtClean="0">
                <a:solidFill>
                  <a:srgbClr val="FFC000"/>
                </a:solidFill>
              </a:rPr>
              <a:t>(34</a:t>
            </a:r>
            <a:r>
              <a:rPr lang="ko-KR" altLang="en-US" b="1" dirty="0" smtClean="0">
                <a:solidFill>
                  <a:srgbClr val="FFC000"/>
                </a:solidFill>
              </a:rPr>
              <a:t>명</a:t>
            </a:r>
            <a:r>
              <a:rPr lang="en-US" altLang="ko-KR" b="1" dirty="0" smtClean="0">
                <a:solidFill>
                  <a:srgbClr val="FFC000"/>
                </a:solidFill>
              </a:rPr>
              <a:t>)</a:t>
            </a:r>
          </a:p>
          <a:p>
            <a:pPr>
              <a:buNone/>
            </a:pPr>
            <a:r>
              <a:rPr lang="en-US" altLang="ko-KR" b="1" dirty="0">
                <a:solidFill>
                  <a:srgbClr val="FFC000"/>
                </a:solidFill>
              </a:rPr>
              <a:t> </a:t>
            </a:r>
            <a:r>
              <a:rPr lang="en-US" altLang="ko-KR" b="1" dirty="0" smtClean="0">
                <a:solidFill>
                  <a:srgbClr val="FFC000"/>
                </a:solidFill>
              </a:rPr>
              <a:t>   - </a:t>
            </a:r>
            <a:r>
              <a:rPr lang="ko-KR" altLang="en-US" b="1" dirty="0" err="1" smtClean="0">
                <a:solidFill>
                  <a:srgbClr val="FFC000"/>
                </a:solidFill>
              </a:rPr>
              <a:t>한국해양대</a:t>
            </a:r>
            <a:r>
              <a:rPr lang="ko-KR" altLang="en-US" b="1" dirty="0" smtClean="0">
                <a:solidFill>
                  <a:srgbClr val="FFC000"/>
                </a:solidFill>
              </a:rPr>
              <a:t> </a:t>
            </a:r>
            <a:r>
              <a:rPr lang="en-US" altLang="ko-KR" b="1" dirty="0" smtClean="0">
                <a:solidFill>
                  <a:srgbClr val="FFC000"/>
                </a:solidFill>
              </a:rPr>
              <a:t>: </a:t>
            </a:r>
            <a:r>
              <a:rPr lang="ko-KR" altLang="en-US" b="1" dirty="0" smtClean="0">
                <a:solidFill>
                  <a:srgbClr val="FFC000"/>
                </a:solidFill>
              </a:rPr>
              <a:t>전형일정  </a:t>
            </a:r>
            <a:r>
              <a:rPr lang="en-US" altLang="ko-KR" b="1" dirty="0" smtClean="0">
                <a:solidFill>
                  <a:srgbClr val="FFC000"/>
                </a:solidFill>
              </a:rPr>
              <a:t>9</a:t>
            </a:r>
            <a:r>
              <a:rPr lang="ko-KR" altLang="en-US" b="1" dirty="0" smtClean="0">
                <a:solidFill>
                  <a:srgbClr val="FFC000"/>
                </a:solidFill>
              </a:rPr>
              <a:t>월에서 </a:t>
            </a:r>
            <a:r>
              <a:rPr lang="en-US" altLang="ko-KR" b="1" dirty="0" smtClean="0">
                <a:solidFill>
                  <a:srgbClr val="FFC000"/>
                </a:solidFill>
              </a:rPr>
              <a:t>7</a:t>
            </a:r>
            <a:r>
              <a:rPr lang="ko-KR" altLang="en-US" b="1" dirty="0" smtClean="0">
                <a:solidFill>
                  <a:srgbClr val="FFC000"/>
                </a:solidFill>
              </a:rPr>
              <a:t>월  </a:t>
            </a:r>
            <a:r>
              <a:rPr lang="en-US" altLang="ko-KR" b="1" dirty="0" smtClean="0">
                <a:solidFill>
                  <a:srgbClr val="FFC000"/>
                </a:solidFill>
              </a:rPr>
              <a:t>(</a:t>
            </a:r>
            <a:r>
              <a:rPr lang="ko-KR" altLang="en-US" b="1" dirty="0" smtClean="0">
                <a:solidFill>
                  <a:srgbClr val="FFC000"/>
                </a:solidFill>
              </a:rPr>
              <a:t>구술 면접</a:t>
            </a:r>
            <a:r>
              <a:rPr lang="en-US" altLang="ko-KR" b="1" dirty="0" smtClean="0">
                <a:solidFill>
                  <a:srgbClr val="FFC000"/>
                </a:solidFill>
              </a:rPr>
              <a:t>)</a:t>
            </a:r>
          </a:p>
          <a:p>
            <a:pPr>
              <a:buNone/>
            </a:pPr>
            <a:r>
              <a:rPr lang="en-US" altLang="ko-KR" b="1" dirty="0">
                <a:solidFill>
                  <a:srgbClr val="FFC000"/>
                </a:solidFill>
              </a:rPr>
              <a:t> </a:t>
            </a:r>
            <a:r>
              <a:rPr lang="en-US" altLang="ko-KR" b="1" dirty="0" smtClean="0">
                <a:solidFill>
                  <a:srgbClr val="FFC000"/>
                </a:solidFill>
              </a:rPr>
              <a:t>   - </a:t>
            </a:r>
            <a:r>
              <a:rPr lang="ko-KR" altLang="en-US" b="1" dirty="0" smtClean="0">
                <a:solidFill>
                  <a:srgbClr val="FFC000"/>
                </a:solidFill>
              </a:rPr>
              <a:t>항공대 </a:t>
            </a:r>
            <a:r>
              <a:rPr lang="en-US" altLang="ko-KR" b="1" dirty="0" smtClean="0">
                <a:solidFill>
                  <a:srgbClr val="FFC000"/>
                </a:solidFill>
              </a:rPr>
              <a:t>: </a:t>
            </a:r>
            <a:r>
              <a:rPr lang="ko-KR" altLang="en-US" b="1" dirty="0" smtClean="0">
                <a:solidFill>
                  <a:srgbClr val="FFC000"/>
                </a:solidFill>
              </a:rPr>
              <a:t>논술면접에서 </a:t>
            </a:r>
            <a:r>
              <a:rPr lang="en-US" altLang="ko-KR" b="1" dirty="0" smtClean="0">
                <a:solidFill>
                  <a:srgbClr val="FFC000"/>
                </a:solidFill>
              </a:rPr>
              <a:t>– </a:t>
            </a:r>
            <a:r>
              <a:rPr lang="ko-KR" altLang="en-US" b="1" dirty="0" smtClean="0">
                <a:solidFill>
                  <a:srgbClr val="FFC000"/>
                </a:solidFill>
              </a:rPr>
              <a:t>지필고사 전환 </a:t>
            </a:r>
            <a:r>
              <a:rPr lang="en-US" altLang="ko-KR" b="1" dirty="0" smtClean="0">
                <a:solidFill>
                  <a:srgbClr val="FFC000"/>
                </a:solidFill>
              </a:rPr>
              <a:t>(</a:t>
            </a:r>
            <a:r>
              <a:rPr lang="ko-KR" altLang="en-US" b="1" dirty="0" smtClean="0">
                <a:solidFill>
                  <a:srgbClr val="FFC000"/>
                </a:solidFill>
              </a:rPr>
              <a:t>인문 영어</a:t>
            </a:r>
            <a:r>
              <a:rPr lang="en-US" altLang="ko-KR" b="1" dirty="0" smtClean="0">
                <a:solidFill>
                  <a:srgbClr val="FFC000"/>
                </a:solidFill>
              </a:rPr>
              <a:t>100/</a:t>
            </a:r>
            <a:r>
              <a:rPr lang="ko-KR" altLang="en-US" b="1" dirty="0" smtClean="0">
                <a:solidFill>
                  <a:srgbClr val="FFC000"/>
                </a:solidFill>
              </a:rPr>
              <a:t>자연 수학     </a:t>
            </a:r>
            <a:endParaRPr lang="en-US" altLang="ko-KR" b="1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en-US" altLang="ko-KR" b="1" dirty="0">
                <a:solidFill>
                  <a:srgbClr val="FFC000"/>
                </a:solidFill>
              </a:rPr>
              <a:t> </a:t>
            </a:r>
            <a:r>
              <a:rPr lang="en-US" altLang="ko-KR" b="1" dirty="0" smtClean="0">
                <a:solidFill>
                  <a:srgbClr val="FFC000"/>
                </a:solidFill>
              </a:rPr>
              <a:t>     100)</a:t>
            </a:r>
          </a:p>
          <a:p>
            <a:pPr>
              <a:buNone/>
            </a:pPr>
            <a:r>
              <a:rPr lang="en-US" altLang="ko-KR" b="1" dirty="0">
                <a:solidFill>
                  <a:srgbClr val="FFC000"/>
                </a:solidFill>
              </a:rPr>
              <a:t> </a:t>
            </a:r>
            <a:r>
              <a:rPr lang="en-US" altLang="ko-KR" b="1" dirty="0" smtClean="0">
                <a:solidFill>
                  <a:srgbClr val="FFC000"/>
                </a:solidFill>
              </a:rPr>
              <a:t>   - </a:t>
            </a:r>
            <a:r>
              <a:rPr lang="ko-KR" altLang="en-US" b="1" dirty="0" smtClean="0">
                <a:solidFill>
                  <a:srgbClr val="FFC000"/>
                </a:solidFill>
              </a:rPr>
              <a:t>충남대 </a:t>
            </a:r>
            <a:r>
              <a:rPr lang="en-US" altLang="ko-KR" b="1" dirty="0" smtClean="0">
                <a:solidFill>
                  <a:srgbClr val="FFC000"/>
                </a:solidFill>
              </a:rPr>
              <a:t>: </a:t>
            </a:r>
            <a:r>
              <a:rPr lang="ko-KR" altLang="en-US" b="1" dirty="0" smtClean="0">
                <a:solidFill>
                  <a:srgbClr val="FFC000"/>
                </a:solidFill>
              </a:rPr>
              <a:t>지원자격 변경 </a:t>
            </a:r>
            <a:r>
              <a:rPr lang="en-US" altLang="ko-KR" b="1" dirty="0" smtClean="0">
                <a:solidFill>
                  <a:srgbClr val="FFC000"/>
                </a:solidFill>
              </a:rPr>
              <a:t>: </a:t>
            </a:r>
            <a:r>
              <a:rPr lang="ko-KR" altLang="en-US" b="1" dirty="0" smtClean="0">
                <a:solidFill>
                  <a:srgbClr val="FFC000"/>
                </a:solidFill>
              </a:rPr>
              <a:t>자영업</a:t>
            </a:r>
            <a:r>
              <a:rPr lang="en-US" altLang="ko-KR" b="1" dirty="0" smtClean="0">
                <a:solidFill>
                  <a:srgbClr val="FFC000"/>
                </a:solidFill>
              </a:rPr>
              <a:t>,</a:t>
            </a:r>
            <a:r>
              <a:rPr lang="ko-KR" altLang="en-US" b="1" dirty="0" smtClean="0">
                <a:solidFill>
                  <a:srgbClr val="FFC000"/>
                </a:solidFill>
              </a:rPr>
              <a:t> 선교사</a:t>
            </a:r>
            <a:r>
              <a:rPr lang="en-US" altLang="ko-KR" b="1" dirty="0" smtClean="0">
                <a:solidFill>
                  <a:srgbClr val="FFC000"/>
                </a:solidFill>
              </a:rPr>
              <a:t>,</a:t>
            </a:r>
            <a:r>
              <a:rPr lang="ko-KR" altLang="en-US" b="1" dirty="0" smtClean="0">
                <a:solidFill>
                  <a:srgbClr val="FFC000"/>
                </a:solidFill>
              </a:rPr>
              <a:t> 유학생</a:t>
            </a:r>
            <a:r>
              <a:rPr lang="en-US" altLang="ko-KR" b="1" dirty="0" smtClean="0">
                <a:solidFill>
                  <a:srgbClr val="FFC000"/>
                </a:solidFill>
              </a:rPr>
              <a:t>,</a:t>
            </a:r>
            <a:r>
              <a:rPr lang="ko-KR" altLang="en-US" b="1" dirty="0" smtClean="0">
                <a:solidFill>
                  <a:srgbClr val="FFC000"/>
                </a:solidFill>
              </a:rPr>
              <a:t> 현지 회사원 자녀 선발에                  </a:t>
            </a:r>
            <a:endParaRPr lang="en-US" altLang="ko-KR" b="1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en-US" altLang="ko-KR" b="1" dirty="0">
                <a:solidFill>
                  <a:srgbClr val="FFC000"/>
                </a:solidFill>
              </a:rPr>
              <a:t> </a:t>
            </a:r>
            <a:r>
              <a:rPr lang="en-US" altLang="ko-KR" b="1" dirty="0" smtClean="0">
                <a:solidFill>
                  <a:srgbClr val="FFC000"/>
                </a:solidFill>
              </a:rPr>
              <a:t>     </a:t>
            </a:r>
            <a:r>
              <a:rPr lang="ko-KR" altLang="en-US" b="1" dirty="0" smtClean="0">
                <a:solidFill>
                  <a:srgbClr val="FFC000"/>
                </a:solidFill>
              </a:rPr>
              <a:t>서 제외</a:t>
            </a:r>
            <a:r>
              <a:rPr lang="en-US" altLang="ko-KR" b="1" dirty="0" smtClean="0">
                <a:solidFill>
                  <a:srgbClr val="FFC000"/>
                </a:solidFill>
              </a:rPr>
              <a:t>)</a:t>
            </a:r>
          </a:p>
          <a:p>
            <a:pPr>
              <a:buNone/>
            </a:pPr>
            <a:r>
              <a:rPr lang="ko-KR" altLang="en-US" b="1" dirty="0" smtClean="0"/>
              <a:t>     </a:t>
            </a:r>
            <a:endParaRPr lang="en-US" altLang="ko-KR" b="1" dirty="0" smtClean="0"/>
          </a:p>
          <a:p>
            <a:pPr>
              <a:buNone/>
            </a:pPr>
            <a:r>
              <a:rPr lang="ko-KR" altLang="en-US" b="1" dirty="0" smtClean="0"/>
              <a:t>   </a:t>
            </a:r>
            <a:r>
              <a:rPr lang="en-US" altLang="ko-KR" b="1" dirty="0" smtClean="0"/>
              <a:t>* </a:t>
            </a:r>
            <a:r>
              <a:rPr lang="ko-KR" altLang="en-US" b="1" dirty="0" smtClean="0"/>
              <a:t>서류 평가 강조</a:t>
            </a:r>
            <a:endParaRPr lang="en-US" altLang="ko-KR" b="1" dirty="0" smtClean="0"/>
          </a:p>
          <a:p>
            <a:r>
              <a:rPr lang="ko-KR" altLang="en-US" b="1" dirty="0" smtClean="0"/>
              <a:t>재수생 증가 추세</a:t>
            </a:r>
            <a:endParaRPr lang="en-US" altLang="ko-K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87624" y="53752"/>
            <a:ext cx="7746064" cy="1503040"/>
          </a:xfrm>
        </p:spPr>
        <p:txBody>
          <a:bodyPr/>
          <a:lstStyle/>
          <a:p>
            <a:r>
              <a:rPr lang="ko-KR" altLang="en-US" dirty="0" smtClean="0"/>
              <a:t>소주 한국학교 진학 지도   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556792"/>
            <a:ext cx="8394136" cy="4320480"/>
          </a:xfrm>
        </p:spPr>
        <p:txBody>
          <a:bodyPr>
            <a:normAutofit fontScale="62500" lnSpcReduction="20000"/>
          </a:bodyPr>
          <a:lstStyle/>
          <a:p>
            <a:r>
              <a:rPr lang="ko-KR" altLang="en-US" b="1" dirty="0" smtClean="0"/>
              <a:t>맞춘 식 지도 </a:t>
            </a:r>
            <a:endParaRPr lang="en-US" altLang="ko-KR" b="1" dirty="0" smtClean="0"/>
          </a:p>
          <a:p>
            <a:pPr marL="0" indent="0">
              <a:buNone/>
            </a:pPr>
            <a:r>
              <a:rPr lang="en-US" altLang="ko-KR" b="1" dirty="0"/>
              <a:t> </a:t>
            </a:r>
            <a:r>
              <a:rPr lang="en-US" altLang="ko-KR" b="1" dirty="0" smtClean="0"/>
              <a:t>1.</a:t>
            </a:r>
            <a:r>
              <a:rPr lang="ko-KR" altLang="en-US" b="1" dirty="0" smtClean="0"/>
              <a:t>서류 평가 대비 </a:t>
            </a:r>
            <a:r>
              <a:rPr lang="en-US" altLang="ko-KR" b="1" dirty="0" smtClean="0"/>
              <a:t>: </a:t>
            </a:r>
            <a:r>
              <a:rPr lang="ko-KR" altLang="en-US" b="1" dirty="0" smtClean="0"/>
              <a:t>인성검사 </a:t>
            </a:r>
            <a:r>
              <a:rPr lang="en-US" altLang="ko-KR" b="1" dirty="0" smtClean="0"/>
              <a:t>– </a:t>
            </a:r>
            <a:r>
              <a:rPr lang="ko-KR" altLang="en-US" b="1" dirty="0" smtClean="0"/>
              <a:t>진로 상담 </a:t>
            </a:r>
            <a:r>
              <a:rPr lang="en-US" altLang="ko-KR" b="1" dirty="0" smtClean="0"/>
              <a:t>-  </a:t>
            </a:r>
            <a:r>
              <a:rPr lang="ko-KR" altLang="en-US" b="1" dirty="0" smtClean="0"/>
              <a:t>진로 결정</a:t>
            </a:r>
            <a:endParaRPr lang="en-US" altLang="ko-KR" b="1" dirty="0" smtClean="0"/>
          </a:p>
          <a:p>
            <a:pPr marL="0" indent="0">
              <a:buNone/>
            </a:pPr>
            <a:r>
              <a:rPr lang="ko-KR" altLang="en-US" b="1" dirty="0" smtClean="0"/>
              <a:t>  진로탐색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봉사 활동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리더십향상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독서활동</a:t>
            </a:r>
            <a:endParaRPr lang="en-US" altLang="ko-KR" b="1" dirty="0" smtClean="0"/>
          </a:p>
          <a:p>
            <a:pPr marL="0" indent="0">
              <a:buNone/>
            </a:pPr>
            <a:endParaRPr lang="en-US" altLang="ko-KR" b="1" dirty="0" smtClean="0"/>
          </a:p>
          <a:p>
            <a:pPr marL="0" indent="0">
              <a:buNone/>
            </a:pPr>
            <a:r>
              <a:rPr lang="en-US" altLang="ko-KR" b="1" dirty="0" smtClean="0"/>
              <a:t> 2.</a:t>
            </a:r>
            <a:r>
              <a:rPr lang="ko-KR" altLang="en-US" b="1" dirty="0" smtClean="0"/>
              <a:t>필답 평가 대비</a:t>
            </a:r>
            <a:endParaRPr lang="en-US" altLang="ko-KR" b="1" dirty="0" smtClean="0"/>
          </a:p>
          <a:p>
            <a:pPr marL="0" indent="0">
              <a:buNone/>
            </a:pPr>
            <a:r>
              <a:rPr lang="ko-KR" altLang="en-US" b="1" dirty="0" smtClean="0"/>
              <a:t>  단계별 공인인정 시험 준비 및 특례기출문제 </a:t>
            </a:r>
            <a:r>
              <a:rPr lang="ko-KR" altLang="en-US" b="1" dirty="0"/>
              <a:t>분석을 통한 각 </a:t>
            </a:r>
            <a:r>
              <a:rPr lang="ko-KR" altLang="en-US" b="1" dirty="0" smtClean="0"/>
              <a:t>대학별  </a:t>
            </a:r>
            <a:endParaRPr lang="en-US" altLang="ko-KR" b="1" dirty="0" smtClean="0"/>
          </a:p>
          <a:p>
            <a:pPr marL="0" indent="0">
              <a:buNone/>
            </a:pPr>
            <a:r>
              <a:rPr lang="ko-KR" altLang="en-US" b="1" dirty="0" smtClean="0"/>
              <a:t>  출제 </a:t>
            </a:r>
            <a:r>
              <a:rPr lang="ko-KR" altLang="en-US" b="1" dirty="0"/>
              <a:t>예상 </a:t>
            </a:r>
            <a:r>
              <a:rPr lang="ko-KR" altLang="en-US" b="1" dirty="0" smtClean="0"/>
              <a:t>문제 </a:t>
            </a:r>
            <a:endParaRPr lang="en-US" altLang="ko-KR" b="1" dirty="0" smtClean="0"/>
          </a:p>
          <a:p>
            <a:pPr marL="0" indent="0">
              <a:buNone/>
            </a:pPr>
            <a:endParaRPr lang="en-US" altLang="ko-KR" b="1" dirty="0" smtClean="0"/>
          </a:p>
          <a:p>
            <a:pPr marL="0" indent="0">
              <a:buNone/>
            </a:pPr>
            <a:r>
              <a:rPr lang="ko-KR" altLang="en-US" b="1" dirty="0" smtClean="0"/>
              <a:t> </a:t>
            </a:r>
            <a:r>
              <a:rPr lang="en-US" altLang="ko-KR" b="1" dirty="0" smtClean="0"/>
              <a:t>3.</a:t>
            </a:r>
            <a:r>
              <a:rPr lang="ko-KR" altLang="en-US" b="1" dirty="0" smtClean="0"/>
              <a:t>면접 평가 대비</a:t>
            </a:r>
            <a:endParaRPr lang="en-US" altLang="ko-KR" b="1" dirty="0" smtClean="0"/>
          </a:p>
          <a:p>
            <a:pPr marL="0" indent="0">
              <a:buNone/>
            </a:pPr>
            <a:r>
              <a:rPr lang="ko-KR" altLang="en-US" b="1" dirty="0" smtClean="0"/>
              <a:t>  다양한 독서 활동 및 봉</a:t>
            </a:r>
            <a:r>
              <a:rPr lang="ko-KR" altLang="en-US" b="1" dirty="0"/>
              <a:t>사</a:t>
            </a:r>
            <a:r>
              <a:rPr lang="ko-KR" altLang="en-US" b="1" dirty="0" smtClean="0"/>
              <a:t>활동을 통한 기본 인성 다지기</a:t>
            </a:r>
            <a:endParaRPr lang="en-US" altLang="ko-KR" b="1" dirty="0" smtClean="0"/>
          </a:p>
          <a:p>
            <a:pPr marL="0" indent="0">
              <a:buNone/>
            </a:pPr>
            <a:r>
              <a:rPr lang="en-US" altLang="ko-KR" b="1" dirty="0"/>
              <a:t> </a:t>
            </a:r>
            <a:r>
              <a:rPr lang="en-US" altLang="ko-KR" b="1" dirty="0" smtClean="0"/>
              <a:t> </a:t>
            </a:r>
            <a:r>
              <a:rPr lang="ko-KR" altLang="en-US" b="1" dirty="0" smtClean="0"/>
              <a:t>모의면접 및 인성면접과 심층면접 준비</a:t>
            </a:r>
            <a:endParaRPr lang="en-US" altLang="ko-KR" b="1" dirty="0" smtClean="0"/>
          </a:p>
          <a:p>
            <a:pPr marL="0" indent="0">
              <a:buNone/>
            </a:pPr>
            <a:endParaRPr lang="en-US" altLang="ko-KR" b="1" dirty="0" smtClean="0"/>
          </a:p>
          <a:p>
            <a:pPr marL="0" indent="0">
              <a:buNone/>
            </a:pPr>
            <a:r>
              <a:rPr lang="en-US" altLang="ko-KR" b="1" dirty="0" smtClean="0"/>
              <a:t> 4.</a:t>
            </a:r>
            <a:r>
              <a:rPr lang="ko-KR" altLang="en-US" b="1" dirty="0" smtClean="0"/>
              <a:t>진로 진학상담</a:t>
            </a:r>
            <a:endParaRPr lang="en-US" altLang="ko-KR" b="1" dirty="0" smtClean="0"/>
          </a:p>
          <a:p>
            <a:pPr marL="0" indent="0">
              <a:buNone/>
            </a:pPr>
            <a:r>
              <a:rPr lang="ko-KR" altLang="en-US" b="1" dirty="0" smtClean="0"/>
              <a:t>  단계적 진로 결정 및 모의고사와 </a:t>
            </a:r>
            <a:r>
              <a:rPr lang="ko-KR" altLang="en-US" b="1" dirty="0"/>
              <a:t>내신 종합 데이터를 활용 진학지도</a:t>
            </a:r>
            <a:endParaRPr lang="en-US" altLang="ko-K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   3</a:t>
            </a:r>
            <a:r>
              <a:rPr lang="ko-KR" altLang="en-US" dirty="0" smtClean="0"/>
              <a:t>년 재외국민 특별 전형 조건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3528" y="1196752"/>
            <a:ext cx="8610160" cy="532859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endParaRPr lang="en-US" altLang="ko-KR" b="1" dirty="0" smtClean="0"/>
          </a:p>
          <a:p>
            <a:r>
              <a:rPr lang="ko-KR" altLang="en-US" b="1" dirty="0" smtClean="0"/>
              <a:t>학교마다 자격 조건이 다르며 </a:t>
            </a:r>
            <a:r>
              <a:rPr lang="ko-KR" altLang="en-US" b="1" dirty="0" err="1" smtClean="0"/>
              <a:t>대교협</a:t>
            </a:r>
            <a:r>
              <a:rPr lang="ko-KR" altLang="en-US" b="1" dirty="0" smtClean="0"/>
              <a:t>  홈페이지에 </a:t>
            </a:r>
            <a:r>
              <a:rPr lang="en-US" altLang="ko-KR" b="1" dirty="0" smtClean="0"/>
              <a:t>6</a:t>
            </a:r>
            <a:r>
              <a:rPr lang="ko-KR" altLang="en-US" b="1" dirty="0" smtClean="0"/>
              <a:t>월 중순 일괄 공지</a:t>
            </a:r>
            <a:endParaRPr lang="en-US" altLang="ko-KR" b="1" dirty="0" smtClean="0"/>
          </a:p>
          <a:p>
            <a:r>
              <a:rPr lang="ko-KR" altLang="en-US" b="1" dirty="0" smtClean="0"/>
              <a:t>학교 홈페이지에서도 확인할 수 있음</a:t>
            </a:r>
            <a:endParaRPr lang="en-US" altLang="ko-KR" b="1" dirty="0" smtClean="0"/>
          </a:p>
          <a:p>
            <a:r>
              <a:rPr lang="ko-KR" altLang="en-US" b="1" dirty="0" smtClean="0"/>
              <a:t>대체로 </a:t>
            </a:r>
            <a:r>
              <a:rPr lang="en-US" altLang="ko-KR" b="1" dirty="0" smtClean="0"/>
              <a:t>3</a:t>
            </a:r>
            <a:r>
              <a:rPr lang="ko-KR" altLang="en-US" b="1" dirty="0" smtClean="0"/>
              <a:t>년 근무</a:t>
            </a:r>
            <a:r>
              <a:rPr lang="en-US" altLang="ko-KR" b="1" dirty="0" smtClean="0"/>
              <a:t>, 3</a:t>
            </a:r>
            <a:r>
              <a:rPr lang="ko-KR" altLang="en-US" b="1" dirty="0" smtClean="0"/>
              <a:t>년 거주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본인</a:t>
            </a:r>
            <a:r>
              <a:rPr lang="en-US" altLang="ko-KR" b="1" dirty="0" smtClean="0"/>
              <a:t>), 1</a:t>
            </a:r>
            <a:r>
              <a:rPr lang="ko-KR" altLang="en-US" b="1" dirty="0" smtClean="0"/>
              <a:t>년 </a:t>
            </a:r>
            <a:r>
              <a:rPr lang="en-US" altLang="ko-KR" b="1" dirty="0" smtClean="0"/>
              <a:t>6</a:t>
            </a:r>
            <a:r>
              <a:rPr lang="ko-KR" altLang="en-US" b="1" dirty="0" smtClean="0"/>
              <a:t>개월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배우자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 이상 체류 </a:t>
            </a:r>
            <a:r>
              <a:rPr lang="en-US" altLang="ko-KR" b="1" dirty="0" smtClean="0"/>
              <a:t>(</a:t>
            </a:r>
            <a:r>
              <a:rPr lang="ko-KR" altLang="en-US" b="1" dirty="0" smtClean="0"/>
              <a:t>학교마다 다르니 반드시 확인</a:t>
            </a:r>
            <a:r>
              <a:rPr lang="en-US" altLang="ko-KR" b="1" dirty="0" smtClean="0"/>
              <a:t>)</a:t>
            </a:r>
          </a:p>
          <a:p>
            <a:r>
              <a:rPr lang="ko-KR" altLang="en-US" b="1" dirty="0" smtClean="0"/>
              <a:t>지필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서류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면접 등 대학별 전형 요소 확인 바람 </a:t>
            </a:r>
            <a:endParaRPr lang="en-US" altLang="ko-KR" b="1" dirty="0" smtClean="0"/>
          </a:p>
          <a:p>
            <a:pPr>
              <a:buNone/>
            </a:pPr>
            <a:r>
              <a:rPr lang="en-US" altLang="ko-KR" b="1" dirty="0" smtClean="0"/>
              <a:t>   (</a:t>
            </a:r>
            <a:r>
              <a:rPr lang="ko-KR" altLang="en-US" b="1" dirty="0" smtClean="0"/>
              <a:t>뒤에 상세 설명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 </a:t>
            </a:r>
            <a:endParaRPr lang="en-US" altLang="ko-KR" b="1" dirty="0" smtClean="0"/>
          </a:p>
          <a:p>
            <a:r>
              <a:rPr lang="ko-KR" altLang="en-US" b="1" dirty="0" smtClean="0"/>
              <a:t>재외 국민 특별 전형은 정원의 </a:t>
            </a:r>
            <a:r>
              <a:rPr lang="en-US" altLang="ko-KR" b="1" dirty="0" smtClean="0"/>
              <a:t>2% </a:t>
            </a:r>
            <a:r>
              <a:rPr lang="ko-KR" altLang="en-US" b="1" dirty="0" smtClean="0"/>
              <a:t>범위 내에서 선발 </a:t>
            </a:r>
            <a:endParaRPr lang="en-US" altLang="ko-KR" b="1" dirty="0" smtClean="0"/>
          </a:p>
          <a:p>
            <a:pPr>
              <a:buNone/>
            </a:pPr>
            <a:r>
              <a:rPr lang="en-US" altLang="ko-KR" b="1" dirty="0" smtClean="0"/>
              <a:t>   (</a:t>
            </a:r>
            <a:r>
              <a:rPr lang="ko-KR" altLang="en-US" b="1" dirty="0" smtClean="0"/>
              <a:t>일부 사범대학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교육 대학 등 교육 계열은 지원 불허</a:t>
            </a:r>
            <a:r>
              <a:rPr lang="en-US" altLang="ko-KR" b="1" dirty="0" smtClean="0"/>
              <a:t>)   </a:t>
            </a:r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003232" cy="928686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  12</a:t>
            </a:r>
            <a:r>
              <a:rPr lang="ko-KR" altLang="en-US" dirty="0" smtClean="0"/>
              <a:t>년</a:t>
            </a:r>
            <a:r>
              <a:rPr lang="en-US" altLang="ko-KR" dirty="0" smtClean="0"/>
              <a:t> </a:t>
            </a:r>
            <a:r>
              <a:rPr lang="ko-KR" altLang="en-US" dirty="0" smtClean="0"/>
              <a:t>재외국민 특별 전형 조건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484784"/>
            <a:ext cx="8466144" cy="5040560"/>
          </a:xfrm>
        </p:spPr>
        <p:txBody>
          <a:bodyPr>
            <a:normAutofit/>
          </a:bodyPr>
          <a:lstStyle/>
          <a:p>
            <a:r>
              <a:rPr lang="ko-KR" altLang="en-US" b="1" dirty="0" smtClean="0"/>
              <a:t>해외에서 초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중</a:t>
            </a:r>
            <a:r>
              <a:rPr lang="en-US" altLang="ko-KR" b="1" dirty="0" smtClean="0"/>
              <a:t>, </a:t>
            </a:r>
            <a:r>
              <a:rPr lang="ko-KR" altLang="en-US" b="1" dirty="0" smtClean="0"/>
              <a:t>고 전 과정을 이수한 학생 </a:t>
            </a:r>
            <a:endParaRPr lang="en-US" altLang="ko-KR" b="1" dirty="0" smtClean="0"/>
          </a:p>
          <a:p>
            <a:r>
              <a:rPr lang="ko-KR" altLang="en-US" b="1" dirty="0" smtClean="0"/>
              <a:t>대체로  시험이  없는 학교가 많으며 서류 전형 및 필답으로 선발 </a:t>
            </a:r>
            <a:endParaRPr lang="en-US" altLang="ko-KR" b="1" dirty="0" smtClean="0"/>
          </a:p>
          <a:p>
            <a:r>
              <a:rPr lang="ko-KR" altLang="en-US" b="1" dirty="0" smtClean="0"/>
              <a:t>정원과 관계없이 선발하므로 상대적으로 합격하기 쉬운 편임 </a:t>
            </a:r>
            <a:endParaRPr lang="en-US" altLang="ko-KR" b="1" dirty="0" smtClean="0"/>
          </a:p>
          <a:p>
            <a:r>
              <a:rPr lang="ko-KR" altLang="en-US" b="1" dirty="0" smtClean="0"/>
              <a:t>전 과정 해외 이수 학생은 대체로 한국어능력시험을 요구하는 학교가 많음</a:t>
            </a:r>
            <a:endParaRPr lang="en-US" altLang="ko-KR" b="1" dirty="0" smtClean="0"/>
          </a:p>
          <a:p>
            <a:r>
              <a:rPr lang="ko-KR" altLang="en-US" b="1" dirty="0" smtClean="0"/>
              <a:t>따라서 </a:t>
            </a:r>
            <a:r>
              <a:rPr lang="en-US" altLang="ko-KR" b="1" dirty="0" smtClean="0"/>
              <a:t>topic </a:t>
            </a:r>
            <a:r>
              <a:rPr lang="ko-KR" altLang="en-US" b="1" dirty="0" smtClean="0"/>
              <a:t>자격 취득이 필수</a:t>
            </a:r>
            <a:endParaRPr lang="en-US" altLang="ko-KR" b="1" dirty="0" smtClean="0"/>
          </a:p>
          <a:p>
            <a:pPr>
              <a:buNone/>
            </a:pP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363272" cy="928686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 재외 학교 정원 및 </a:t>
            </a:r>
            <a:r>
              <a:rPr lang="en-US" altLang="ko-KR" dirty="0" smtClean="0"/>
              <a:t>12</a:t>
            </a:r>
            <a:r>
              <a:rPr lang="ko-KR" altLang="en-US" dirty="0" smtClean="0"/>
              <a:t>년 특례 대상자수  </a:t>
            </a:r>
            <a:endParaRPr lang="ko-KR" altLang="en-US" dirty="0"/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589889"/>
              </p:ext>
            </p:extLst>
          </p:nvPr>
        </p:nvGraphicFramePr>
        <p:xfrm>
          <a:off x="323528" y="1628800"/>
          <a:ext cx="8496944" cy="5331271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864096"/>
                <a:gridCol w="1015759"/>
                <a:gridCol w="1052719"/>
                <a:gridCol w="1315898"/>
                <a:gridCol w="1062118"/>
                <a:gridCol w="855334"/>
                <a:gridCol w="1052719"/>
                <a:gridCol w="1278301"/>
              </a:tblGrid>
              <a:tr h="9003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/>
                        <a:t>학급</a:t>
                      </a: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/>
                        <a:t>학생수</a:t>
                      </a: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dirty="0"/>
                        <a:t>12</a:t>
                      </a:r>
                      <a:r>
                        <a:rPr lang="ko-KR" altLang="en-US" sz="1800" dirty="0"/>
                        <a:t>년 특례 대상</a:t>
                      </a: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/>
                        <a:t>학급</a:t>
                      </a: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/>
                        <a:t>학생수</a:t>
                      </a: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dirty="0"/>
                        <a:t>12</a:t>
                      </a:r>
                      <a:r>
                        <a:rPr lang="ko-KR" altLang="en-US" sz="1800" dirty="0"/>
                        <a:t>년 특례 대상</a:t>
                      </a: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</a:tr>
              <a:tr h="5398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/>
                        <a:t>대련</a:t>
                      </a: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2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42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7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/>
                        <a:t>연변</a:t>
                      </a: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21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14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</a:tr>
              <a:tr h="5110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/>
                        <a:t>동경</a:t>
                      </a:r>
                      <a:endParaRPr lang="ko-KR" altLang="en-US" sz="1800" b="1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2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81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4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/>
                        <a:t>오사카</a:t>
                      </a:r>
                      <a:endParaRPr lang="en-US" altLang="ko-KR" sz="1800" dirty="0" smtClean="0"/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smtClean="0"/>
                        <a:t>금강</a:t>
                      </a: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2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32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2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</a:tr>
              <a:tr h="4755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/>
                        <a:t>무석</a:t>
                      </a: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2</a:t>
                      </a:r>
                      <a:endParaRPr lang="en-US" sz="1800" b="1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34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/>
                        <a:t>천진</a:t>
                      </a: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60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11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</a:tr>
              <a:tr h="5110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/>
                        <a:t>방콕</a:t>
                      </a: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</a:t>
                      </a:r>
                      <a:endParaRPr lang="en-US" sz="1800" b="1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8</a:t>
                      </a:r>
                      <a:endParaRPr lang="en-US" sz="1800" b="1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/>
                        <a:t>청운 </a:t>
                      </a: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바탕"/>
                        </a:rPr>
                        <a:t>-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12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</a:tr>
              <a:tr h="5110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/>
                        <a:t>북경</a:t>
                      </a:r>
                      <a:endParaRPr lang="ko-KR" altLang="en-US" sz="1800" b="1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4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98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dirty="0" smtClean="0"/>
                        <a:t>23</a:t>
                      </a:r>
                      <a:endParaRPr lang="en-US" sz="1800" b="1" dirty="0">
                        <a:solidFill>
                          <a:srgbClr val="A20602"/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/>
                        <a:t>하노이</a:t>
                      </a: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2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40</a:t>
                      </a:r>
                      <a:endParaRPr lang="en-US" sz="1800" b="1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2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</a:tr>
              <a:tr h="5110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/>
                        <a:t>선양</a:t>
                      </a:r>
                      <a:endParaRPr lang="ko-KR" altLang="en-US" sz="1800" b="1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</a:t>
                      </a:r>
                      <a:endParaRPr lang="en-US" sz="1800" b="1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/>
                        <a:t>19</a:t>
                      </a:r>
                      <a:endParaRPr lang="en-US" sz="1800" b="1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5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 err="1"/>
                        <a:t>호치민</a:t>
                      </a: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4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122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17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</a:tr>
              <a:tr h="5110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/>
                        <a:t>연대</a:t>
                      </a: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3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-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15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dirty="0"/>
                        <a:t>홍콩</a:t>
                      </a: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dirty="0" smtClean="0"/>
                        <a:t>-</a:t>
                      </a: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dirty="0" smtClean="0"/>
                        <a:t>-</a:t>
                      </a: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7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</a:tr>
              <a:tr h="5110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바탕"/>
                        </a:rPr>
                        <a:t>소주</a:t>
                      </a: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바탕"/>
                        </a:rPr>
                        <a:t>1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바탕"/>
                        </a:rPr>
                        <a:t>5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바탕"/>
                        </a:rPr>
                        <a:t>1</a:t>
                      </a: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바탕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87624" y="53752"/>
            <a:ext cx="7746064" cy="1503040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재외국민 특별 전형 외 전형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5616" y="1124744"/>
            <a:ext cx="7818072" cy="4896544"/>
          </a:xfrm>
        </p:spPr>
        <p:txBody>
          <a:bodyPr>
            <a:normAutofit fontScale="40000" lnSpcReduction="20000"/>
          </a:bodyPr>
          <a:lstStyle/>
          <a:p>
            <a:endParaRPr lang="en-US" altLang="ko-KR" b="1" dirty="0" smtClean="0"/>
          </a:p>
          <a:p>
            <a:endParaRPr lang="en-US" altLang="ko-KR" b="1" dirty="0" smtClean="0"/>
          </a:p>
          <a:p>
            <a:pPr>
              <a:lnSpc>
                <a:spcPct val="120000"/>
              </a:lnSpc>
            </a:pPr>
            <a:r>
              <a:rPr lang="ko-KR" altLang="en-US" sz="5900" b="1" dirty="0" smtClean="0"/>
              <a:t>경희대 글로벌 전형 </a:t>
            </a:r>
            <a:endParaRPr lang="en-US" altLang="ko-KR" sz="5900" b="1" dirty="0" smtClean="0"/>
          </a:p>
          <a:p>
            <a:pPr>
              <a:lnSpc>
                <a:spcPct val="120000"/>
              </a:lnSpc>
            </a:pPr>
            <a:r>
              <a:rPr lang="ko-KR" altLang="en-US" sz="5900" b="1" dirty="0" smtClean="0"/>
              <a:t>고려대 국제 인재 </a:t>
            </a:r>
            <a:endParaRPr lang="en-US" altLang="ko-KR" sz="5900" b="1" dirty="0" smtClean="0"/>
          </a:p>
          <a:p>
            <a:pPr>
              <a:lnSpc>
                <a:spcPct val="120000"/>
              </a:lnSpc>
            </a:pPr>
            <a:r>
              <a:rPr lang="ko-KR" altLang="en-US" sz="5900" b="1" dirty="0" smtClean="0"/>
              <a:t>서강대 </a:t>
            </a:r>
            <a:r>
              <a:rPr lang="ko-KR" altLang="en-US" sz="5900" b="1" dirty="0" err="1" smtClean="0"/>
              <a:t>알바트로스</a:t>
            </a:r>
            <a:r>
              <a:rPr lang="ko-KR" altLang="en-US" sz="5900" b="1" dirty="0" smtClean="0"/>
              <a:t> 전형 </a:t>
            </a:r>
            <a:endParaRPr lang="en-US" altLang="ko-KR" sz="5900" b="1" dirty="0" smtClean="0"/>
          </a:p>
          <a:p>
            <a:pPr>
              <a:lnSpc>
                <a:spcPct val="120000"/>
              </a:lnSpc>
            </a:pPr>
            <a:r>
              <a:rPr lang="ko-KR" altLang="en-US" sz="5900" b="1" dirty="0" smtClean="0"/>
              <a:t>연세대 </a:t>
            </a:r>
            <a:r>
              <a:rPr lang="ko-KR" altLang="en-US" sz="5900" b="1" dirty="0" err="1" smtClean="0"/>
              <a:t>언더우드</a:t>
            </a:r>
            <a:r>
              <a:rPr lang="ko-KR" altLang="en-US" sz="5900" b="1" dirty="0" smtClean="0"/>
              <a:t> 전형</a:t>
            </a:r>
            <a:endParaRPr lang="en-US" altLang="ko-KR" sz="5900" b="1" dirty="0" smtClean="0"/>
          </a:p>
          <a:p>
            <a:pPr>
              <a:lnSpc>
                <a:spcPct val="120000"/>
              </a:lnSpc>
            </a:pPr>
            <a:r>
              <a:rPr lang="ko-KR" altLang="en-US" sz="5900" b="1" dirty="0" smtClean="0"/>
              <a:t>한국외대 글로벌 전형 </a:t>
            </a:r>
            <a:endParaRPr lang="en-US" altLang="ko-KR" sz="5900" b="1" dirty="0" smtClean="0"/>
          </a:p>
          <a:p>
            <a:pPr>
              <a:lnSpc>
                <a:spcPct val="120000"/>
              </a:lnSpc>
            </a:pPr>
            <a:r>
              <a:rPr lang="ko-KR" altLang="en-US" sz="5900" b="1" dirty="0" smtClean="0"/>
              <a:t>이화여대 </a:t>
            </a:r>
            <a:r>
              <a:rPr lang="en-US" altLang="ko-KR" sz="5900" b="1" dirty="0" smtClean="0"/>
              <a:t> </a:t>
            </a:r>
            <a:r>
              <a:rPr lang="ko-KR" altLang="en-US" sz="5900" b="1" dirty="0" smtClean="0"/>
              <a:t>글로벌 인재 전형 </a:t>
            </a:r>
            <a:endParaRPr lang="en-US" altLang="ko-KR" sz="5900" b="1" dirty="0" smtClean="0"/>
          </a:p>
          <a:p>
            <a:pPr>
              <a:lnSpc>
                <a:spcPct val="120000"/>
              </a:lnSpc>
            </a:pPr>
            <a:r>
              <a:rPr lang="ko-KR" altLang="en-US" sz="5900" b="1" dirty="0" smtClean="0"/>
              <a:t>중앙대 글로벌 리더</a:t>
            </a:r>
            <a:endParaRPr lang="en-US" altLang="ko-KR" sz="5900" b="1" dirty="0" smtClean="0"/>
          </a:p>
          <a:p>
            <a:pPr>
              <a:lnSpc>
                <a:spcPct val="120000"/>
              </a:lnSpc>
            </a:pPr>
            <a:r>
              <a:rPr lang="ko-KR" altLang="en-US" sz="5900" b="1" dirty="0" smtClean="0"/>
              <a:t>인하대 외국어 우수자 전형</a:t>
            </a:r>
            <a:r>
              <a:rPr lang="en-US" altLang="ko-KR" sz="5900" b="1" dirty="0" smtClean="0"/>
              <a:t>(2</a:t>
            </a:r>
            <a:r>
              <a:rPr lang="ko-KR" altLang="en-US" sz="5900" b="1" dirty="0" smtClean="0"/>
              <a:t>개 언어 특기자 전형</a:t>
            </a:r>
            <a:r>
              <a:rPr lang="en-US" altLang="ko-KR" sz="5900" b="1" dirty="0" smtClean="0"/>
              <a:t>), </a:t>
            </a:r>
            <a:r>
              <a:rPr lang="ko-KR" altLang="en-US" sz="5900" b="1" dirty="0" smtClean="0"/>
              <a:t>입학사정관 창의재능우수자 전형 등</a:t>
            </a:r>
            <a:endParaRPr lang="en-US" altLang="ko-KR" sz="5900" b="1" dirty="0" smtClean="0"/>
          </a:p>
          <a:p>
            <a:pPr>
              <a:lnSpc>
                <a:spcPct val="120000"/>
              </a:lnSpc>
            </a:pPr>
            <a:r>
              <a:rPr lang="en-US" altLang="ko-KR" sz="5900" b="1" dirty="0" smtClean="0"/>
              <a:t>IBT </a:t>
            </a:r>
            <a:r>
              <a:rPr lang="ko-KR" altLang="en-US" sz="5900" b="1" dirty="0" smtClean="0"/>
              <a:t>토플</a:t>
            </a:r>
            <a:r>
              <a:rPr lang="en-US" altLang="ko-KR" sz="5900" b="1" dirty="0" smtClean="0"/>
              <a:t>, </a:t>
            </a:r>
            <a:r>
              <a:rPr lang="ko-KR" altLang="en-US" sz="5900" b="1" dirty="0" err="1" smtClean="0"/>
              <a:t>텝스</a:t>
            </a:r>
            <a:r>
              <a:rPr lang="ko-KR" altLang="en-US" sz="6000" b="1" dirty="0" err="1" smtClean="0"/>
              <a:t>등</a:t>
            </a:r>
            <a:r>
              <a:rPr lang="ko-KR" altLang="en-US" b="1" dirty="0" smtClean="0"/>
              <a:t> </a:t>
            </a:r>
            <a:r>
              <a:rPr lang="ko-KR" altLang="en-US" sz="6000" b="1" dirty="0" smtClean="0"/>
              <a:t>이 요구됨 </a:t>
            </a:r>
            <a:r>
              <a:rPr lang="en-US" altLang="ko-KR" b="1" dirty="0" smtClean="0"/>
              <a:t> </a:t>
            </a:r>
          </a:p>
          <a:p>
            <a:endParaRPr lang="en-US" altLang="ko-KR" b="1" dirty="0" smtClean="0"/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endParaRPr lang="en-US" altLang="ko-KR" b="1" dirty="0" smtClean="0"/>
          </a:p>
          <a:p>
            <a:pPr>
              <a:buNone/>
            </a:pP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보자기">
  <a:themeElements>
    <a:clrScheme name="보자기">
      <a:dk1>
        <a:sysClr val="windowText" lastClr="000000"/>
      </a:dk1>
      <a:lt1>
        <a:sysClr val="window" lastClr="FFFFFF"/>
      </a:lt1>
      <a:dk2>
        <a:srgbClr val="006270"/>
      </a:dk2>
      <a:lt2>
        <a:srgbClr val="FBFEC6"/>
      </a:lt2>
      <a:accent1>
        <a:srgbClr val="A0C435"/>
      </a:accent1>
      <a:accent2>
        <a:srgbClr val="F29F26"/>
      </a:accent2>
      <a:accent3>
        <a:srgbClr val="08BBDB"/>
      </a:accent3>
      <a:accent4>
        <a:srgbClr val="687CDD"/>
      </a:accent4>
      <a:accent5>
        <a:srgbClr val="28C874"/>
      </a:accent5>
      <a:accent6>
        <a:srgbClr val="E47963"/>
      </a:accent6>
      <a:hlink>
        <a:srgbClr val="64C143"/>
      </a:hlink>
      <a:folHlink>
        <a:srgbClr val="9A9A9A"/>
      </a:folHlink>
    </a:clrScheme>
    <a:fontScheme name="보자기">
      <a:majorFont>
        <a:latin typeface="Lucida Sans"/>
        <a:ea typeface=""/>
        <a:cs typeface=""/>
        <a:font script="Grek" typeface="Arial"/>
        <a:font script="Cyrl" typeface="Arial"/>
        <a:font script="Jpan" typeface="HGP明朝E"/>
        <a:font script="Hang" typeface="HY견고딕"/>
        <a:font script="Hans" typeface="华文楷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Lucida Sans"/>
        <a:ea typeface=""/>
        <a:cs typeface=""/>
        <a:font script="Grek" typeface="Arial"/>
        <a:font script="Cyrl" typeface="Arial"/>
        <a:font script="Jpan" typeface="HGP明朝E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보자기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45000"/>
                <a:shade val="95000"/>
                <a:hueMod val="100000"/>
                <a:satMod val="100000"/>
              </a:schemeClr>
            </a:gs>
            <a:gs pos="50000">
              <a:schemeClr val="phClr">
                <a:tint val="8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50000">
              <a:schemeClr val="phClr">
                <a:tint val="100000"/>
                <a:shade val="50000"/>
                <a:hueMod val="100000"/>
                <a:satMod val="100000"/>
              </a:schemeClr>
            </a:gs>
            <a:gs pos="100000">
              <a:schemeClr val="phClr">
                <a:tint val="75000"/>
                <a:shade val="100000"/>
                <a:hueMod val="100000"/>
                <a:satMod val="100000"/>
              </a:schemeClr>
            </a:gs>
          </a:gsLst>
          <a:lin ang="13500000" scaled="1"/>
        </a:gradFill>
      </a:fillStyleLst>
      <a:lnStyleLst>
        <a:ln w="31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38100" dir="2400000" algn="br">
              <a:srgbClr val="000000">
                <a:alpha val="70588"/>
              </a:srgbClr>
            </a:outerShdw>
          </a:effectLst>
        </a:effectStyle>
        <a:effectStyle>
          <a:effectLst>
            <a:outerShdw blurRad="63500" dist="50800" dir="2400000" sx="96000" sy="96000">
              <a:srgbClr val="000000">
                <a:alpha val="78431"/>
              </a:srgbClr>
            </a:outerShdw>
          </a:effectLst>
          <a:scene3d>
            <a:camera prst="orthographicFront" fov="0">
              <a:rot lat="0" lon="0" rev="0"/>
            </a:camera>
            <a:lightRig rig="twoPt" dir="l">
              <a:rot lat="0" lon="600000" rev="5100000"/>
            </a:lightRig>
          </a:scene3d>
          <a:sp3d prstMaterial="plastic">
            <a:bevelT w="38100" h="25400"/>
            <a:contourClr>
              <a:srgbClr val="FFFFFF">
                <a:alpha val="0"/>
              </a:srgbClr>
            </a:contourClr>
          </a:sp3d>
        </a:effectStyle>
        <a:effectStyle>
          <a:effectLst>
            <a:outerShdw blurRad="63500" dist="63500" dir="600000" sx="96000" sy="96000">
              <a:srgbClr val="0F0F0F">
                <a:alpha val="78431"/>
              </a:srgbClr>
            </a:outerShdw>
          </a:effectLst>
          <a:scene3d>
            <a:camera prst="orthographicFront" fov="0">
              <a:rot lat="0" lon="0" rev="0"/>
            </a:camera>
            <a:lightRig rig="twoPt" dir="t">
              <a:rot lat="0" lon="600000" rev="5100000"/>
            </a:lightRig>
          </a:scene3d>
          <a:sp3d prstMaterial="plastic">
            <a:bevelT w="114300" h="1143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45000"/>
                <a:hueMod val="100000"/>
                <a:satMod val="10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47000"/>
                <a:hueMod val="100000"/>
                <a:satMod val="100000"/>
              </a:schemeClr>
              <a:schemeClr val="phClr">
                <a:tint val="7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Wrapper</Template>
  <TotalTime>2601</TotalTime>
  <Words>2142</Words>
  <Application>Microsoft Office PowerPoint</Application>
  <PresentationFormat>화면 슬라이드 쇼(4:3)</PresentationFormat>
  <Paragraphs>358</Paragraphs>
  <Slides>30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30</vt:i4>
      </vt:variant>
    </vt:vector>
  </HeadingPairs>
  <TitlesOfParts>
    <vt:vector size="31" baseType="lpstr">
      <vt:lpstr>보자기</vt:lpstr>
      <vt:lpstr>2016학년도  대학진학 설명회</vt:lpstr>
      <vt:lpstr>차례   * 진행 : 교무부장   * 학교장 인사 말씀   * 진로진학부장 : 재외국민 특별전      형 안내   * 진로 상담       </vt:lpstr>
      <vt:lpstr>칭찬과 격려를 </vt:lpstr>
      <vt:lpstr>2016년도 입시 변화  </vt:lpstr>
      <vt:lpstr>소주 한국학교 진학 지도    </vt:lpstr>
      <vt:lpstr>   3년 재외국민 특별 전형 조건 </vt:lpstr>
      <vt:lpstr>  12년 재외국민 특별 전형 조건 </vt:lpstr>
      <vt:lpstr>   재외 학교 정원 및 12년 특례 대상자수  </vt:lpstr>
      <vt:lpstr>재외국민 특별 전형 외 전형 </vt:lpstr>
      <vt:lpstr>각 대학별 전형 방법 </vt:lpstr>
      <vt:lpstr> 각 대학별 전형 요소(서울대)</vt:lpstr>
      <vt:lpstr>각 대학별 전형 요소(연세대)</vt:lpstr>
      <vt:lpstr>각 대학별 전형 요소(고려대)</vt:lpstr>
      <vt:lpstr>각 대학별 전형 요소(성균관대)</vt:lpstr>
      <vt:lpstr>각 대학별 전형 요소(한양대)</vt:lpstr>
      <vt:lpstr>각 대학별 전형 요소(서강대)</vt:lpstr>
      <vt:lpstr>각 대학별 전형 요소(경희대)</vt:lpstr>
      <vt:lpstr>각 대학별 전형 요소(이화여대)</vt:lpstr>
      <vt:lpstr>각 대학별 전형 요소(한국 산업 기술대 )</vt:lpstr>
      <vt:lpstr> 주요대학 특성화 학과</vt:lpstr>
      <vt:lpstr>문과 이과 선택 </vt:lpstr>
      <vt:lpstr>특례에서 문과 이과 선택 </vt:lpstr>
      <vt:lpstr>                    부  모</vt:lpstr>
      <vt:lpstr>관건은 ? </vt:lpstr>
      <vt:lpstr>관건은? </vt:lpstr>
      <vt:lpstr>관건은?</vt:lpstr>
      <vt:lpstr>해법</vt:lpstr>
      <vt:lpstr>해법</vt:lpstr>
      <vt:lpstr> 믿는 만큼 크는 아이들입니다. </vt:lpstr>
      <vt:lpstr>주요대학 진학 부석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틀리기 쉬운 국어 맞춤법 총정리</dc:title>
  <dc:creator>sunny</dc:creator>
  <cp:lastModifiedBy>jonadan Lee</cp:lastModifiedBy>
  <cp:revision>155</cp:revision>
  <dcterms:created xsi:type="dcterms:W3CDTF">2013-05-23T14:11:21Z</dcterms:created>
  <dcterms:modified xsi:type="dcterms:W3CDTF">2015-03-20T01:21:50Z</dcterms:modified>
</cp:coreProperties>
</file>